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6858000" cx="12191675"/>
  <p:notesSz cx="6858000" cy="9144000"/>
  <p:embeddedFontLst>
    <p:embeddedFont>
      <p:font typeface="IBM Plex Mono"/>
      <p:regular r:id="rId22"/>
      <p:bold r:id="rId23"/>
      <p:italic r:id="rId24"/>
      <p:boldItalic r:id="rId25"/>
    </p:embeddedFont>
    <p:embeddedFont>
      <p:font typeface="Archivo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IBMPlexMono-regular.fntdata"/><Relationship Id="rId21" Type="http://schemas.openxmlformats.org/officeDocument/2006/relationships/slide" Target="slides/slide16.xml"/><Relationship Id="rId24" Type="http://schemas.openxmlformats.org/officeDocument/2006/relationships/font" Target="fonts/IBMPlexMono-italic.fntdata"/><Relationship Id="rId23" Type="http://schemas.openxmlformats.org/officeDocument/2006/relationships/font" Target="fonts/IBMPlexMono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Archivo-regular.fntdata"/><Relationship Id="rId25" Type="http://schemas.openxmlformats.org/officeDocument/2006/relationships/font" Target="fonts/IBMPlexMono-boldItalic.fntdata"/><Relationship Id="rId28" Type="http://schemas.openxmlformats.org/officeDocument/2006/relationships/font" Target="fonts/Archivo-italic.fntdata"/><Relationship Id="rId27" Type="http://schemas.openxmlformats.org/officeDocument/2006/relationships/font" Target="fonts/Archivo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Archivo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ner.png" id="84" name="Google Shape;8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69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44AB3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4"/>
          <p:cNvSpPr txBox="1"/>
          <p:nvPr/>
        </p:nvSpPr>
        <p:spPr>
          <a:xfrm>
            <a:off x="822960" y="868680"/>
            <a:ext cx="51663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38BDF8"/>
                </a:solidFill>
                <a:latin typeface="IBM Plex Mono"/>
                <a:ea typeface="IBM Plex Mono"/>
                <a:cs typeface="IBM Plex Mono"/>
                <a:sym typeface="IBM Plex Mono"/>
              </a:rPr>
              <a:t>CANTOR8 - HACKATHON</a:t>
            </a:r>
            <a:endParaRPr/>
          </a:p>
        </p:txBody>
      </p:sp>
      <p:sp>
        <p:nvSpPr>
          <p:cNvPr id="90" name="Google Shape;90;p14"/>
          <p:cNvSpPr txBox="1"/>
          <p:nvPr/>
        </p:nvSpPr>
        <p:spPr>
          <a:xfrm>
            <a:off x="822960" y="1737360"/>
            <a:ext cx="5166360" cy="2377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Canton in less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than one hour</a:t>
            </a:r>
            <a:endParaRPr/>
          </a:p>
        </p:txBody>
      </p:sp>
      <p:sp>
        <p:nvSpPr>
          <p:cNvPr id="91" name="Google Shape;91;p14"/>
          <p:cNvSpPr txBox="1"/>
          <p:nvPr/>
        </p:nvSpPr>
        <p:spPr>
          <a:xfrm>
            <a:off x="822960" y="4114800"/>
            <a:ext cx="516636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C7D3E8"/>
                </a:solidFill>
                <a:latin typeface="Archivo"/>
                <a:ea typeface="Archivo"/>
                <a:cs typeface="Archivo"/>
                <a:sym typeface="Archivo"/>
              </a:rPr>
              <a:t>You have the problems already. This is what you need to attack them.</a:t>
            </a:r>
            <a:endParaRPr/>
          </a:p>
        </p:txBody>
      </p:sp>
      <p:sp>
        <p:nvSpPr>
          <p:cNvPr id="92" name="Google Shape;92;p14"/>
          <p:cNvSpPr txBox="1"/>
          <p:nvPr/>
        </p:nvSpPr>
        <p:spPr>
          <a:xfrm>
            <a:off x="6446520" y="1463040"/>
            <a:ext cx="516636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7FA3D8"/>
                </a:solidFill>
                <a:latin typeface="IBM Plex Mono"/>
                <a:ea typeface="IBM Plex Mono"/>
                <a:cs typeface="IBM Plex Mono"/>
                <a:sym typeface="IBM Plex Mono"/>
              </a:rPr>
              <a:t>WE'LL COVER</a:t>
            </a:r>
            <a:endParaRPr/>
          </a:p>
        </p:txBody>
      </p:sp>
      <p:sp>
        <p:nvSpPr>
          <p:cNvPr id="93" name="Google Shape;93;p14"/>
          <p:cNvSpPr txBox="1"/>
          <p:nvPr/>
        </p:nvSpPr>
        <p:spPr>
          <a:xfrm>
            <a:off x="6446520" y="1965960"/>
            <a:ext cx="5166360" cy="4206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38BDF8"/>
                </a:solidFill>
                <a:latin typeface="IBM Plex Mono"/>
                <a:ea typeface="IBM Plex Mono"/>
                <a:cs typeface="IBM Plex Mono"/>
                <a:sym typeface="IBM Plex Mono"/>
              </a:rPr>
              <a:t>-   </a:t>
            </a:r>
            <a:r>
              <a:rPr b="1" i="0" lang="en-US" sz="1900" u="none" cap="none" strike="noStrike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Why Canton exists</a:t>
            </a:r>
            <a:endParaRPr/>
          </a:p>
          <a:p>
            <a:pPr indent="0" lvl="0" marL="0" marR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C7D3E8"/>
                </a:solidFill>
                <a:latin typeface="Archivo"/>
                <a:ea typeface="Archivo"/>
                <a:cs typeface="Archivo"/>
                <a:sym typeface="Archivo"/>
              </a:rPr>
              <a:t>     and what it does differently</a:t>
            </a:r>
            <a:endParaRPr/>
          </a:p>
          <a:p>
            <a:pPr indent="0" lvl="0" marL="0" marR="0" rtl="0" algn="l">
              <a:spcBef>
                <a:spcPts val="130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38BDF8"/>
                </a:solidFill>
                <a:latin typeface="IBM Plex Mono"/>
                <a:ea typeface="IBM Plex Mono"/>
                <a:cs typeface="IBM Plex Mono"/>
                <a:sym typeface="IBM Plex Mono"/>
              </a:rPr>
              <a:t>-   </a:t>
            </a:r>
            <a:r>
              <a:rPr b="1" i="0" lang="en-US" sz="1900" u="none" cap="none" strike="noStrike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The words</a:t>
            </a:r>
            <a:endParaRPr/>
          </a:p>
          <a:p>
            <a:pPr indent="0" lvl="0" marL="0" marR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C7D3E8"/>
                </a:solidFill>
                <a:latin typeface="Archivo"/>
                <a:ea typeface="Archivo"/>
                <a:cs typeface="Archivo"/>
                <a:sym typeface="Archivo"/>
              </a:rPr>
              <a:t>     party, participant, validator, synchronizer</a:t>
            </a:r>
            <a:endParaRPr/>
          </a:p>
          <a:p>
            <a:pPr indent="0" lvl="0" marL="0" marR="0" rtl="0" algn="l">
              <a:spcBef>
                <a:spcPts val="130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38BDF8"/>
                </a:solidFill>
                <a:latin typeface="IBM Plex Mono"/>
                <a:ea typeface="IBM Plex Mono"/>
                <a:cs typeface="IBM Plex Mono"/>
                <a:sym typeface="IBM Plex Mono"/>
              </a:rPr>
              <a:t>-   </a:t>
            </a:r>
            <a:r>
              <a:rPr b="1" i="0" lang="en-US" sz="1900" u="none" cap="none" strike="noStrike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A live demo</a:t>
            </a:r>
            <a:endParaRPr/>
          </a:p>
          <a:p>
            <a:pPr indent="0" lvl="0" marL="0" marR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C7D3E8"/>
                </a:solidFill>
                <a:latin typeface="Archivo"/>
                <a:ea typeface="Archivo"/>
                <a:cs typeface="Archivo"/>
                <a:sym typeface="Archivo"/>
              </a:rPr>
              <a:t>     a Canton network on this laptop</a:t>
            </a:r>
            <a:endParaRPr/>
          </a:p>
          <a:p>
            <a:pPr indent="0" lvl="0" marL="0" marR="0" rtl="0" algn="l">
              <a:spcBef>
                <a:spcPts val="130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38BDF8"/>
                </a:solidFill>
                <a:latin typeface="IBM Plex Mono"/>
                <a:ea typeface="IBM Plex Mono"/>
                <a:cs typeface="IBM Plex Mono"/>
                <a:sym typeface="IBM Plex Mono"/>
              </a:rPr>
              <a:t>-   </a:t>
            </a:r>
            <a:r>
              <a:rPr b="1" i="0" lang="en-US" sz="1900" u="none" cap="none" strike="noStrike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The toolkit</a:t>
            </a:r>
            <a:endParaRPr/>
          </a:p>
          <a:p>
            <a:pPr indent="0" lvl="0" marL="0" marR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C7D3E8"/>
                </a:solidFill>
                <a:latin typeface="Archivo"/>
                <a:ea typeface="Archivo"/>
                <a:cs typeface="Archivo"/>
                <a:sym typeface="Archivo"/>
              </a:rPr>
              <a:t>     do it yourself in ten minutes</a:t>
            </a:r>
            <a:endParaRPr/>
          </a:p>
        </p:txBody>
      </p:sp>
      <p:sp>
        <p:nvSpPr>
          <p:cNvPr id="94" name="Google Shape;94;p14"/>
          <p:cNvSpPr txBox="1"/>
          <p:nvPr/>
        </p:nvSpPr>
        <p:spPr>
          <a:xfrm>
            <a:off x="9997135" y="457200"/>
            <a:ext cx="15544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IBM Plex Mono"/>
                <a:ea typeface="IBM Plex Mono"/>
                <a:cs typeface="IBM Plex Mono"/>
                <a:sym typeface="IBM Plex Mono"/>
              </a:rPr>
              <a:t>CANTOR8</a:t>
            </a:r>
            <a:endParaRPr/>
          </a:p>
        </p:txBody>
      </p:sp>
      <p:sp>
        <p:nvSpPr>
          <p:cNvPr id="95" name="Google Shape;95;p14"/>
          <p:cNvSpPr txBox="1"/>
          <p:nvPr/>
        </p:nvSpPr>
        <p:spPr>
          <a:xfrm>
            <a:off x="9997135" y="6126480"/>
            <a:ext cx="15544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7FA3D8"/>
                </a:solidFill>
                <a:latin typeface="IBM Plex Mono"/>
                <a:ea typeface="IBM Plex Mono"/>
                <a:cs typeface="IBM Plex Mono"/>
                <a:sym typeface="IBM Plex Mono"/>
              </a:rPr>
              <a:t>02 / 16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AF1FB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"/>
          <p:cNvSpPr txBox="1"/>
          <p:nvPr/>
        </p:nvSpPr>
        <p:spPr>
          <a:xfrm>
            <a:off x="822960" y="868680"/>
            <a:ext cx="51663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044AB3"/>
                </a:solidFill>
                <a:latin typeface="IBM Plex Mono"/>
                <a:ea typeface="IBM Plex Mono"/>
                <a:cs typeface="IBM Plex Mono"/>
                <a:sym typeface="IBM Plex Mono"/>
              </a:rPr>
              <a:t>SWITCH</a:t>
            </a:r>
            <a:endParaRPr/>
          </a:p>
        </p:txBody>
      </p:sp>
      <p:sp>
        <p:nvSpPr>
          <p:cNvPr id="101" name="Google Shape;101;p15"/>
          <p:cNvSpPr txBox="1"/>
          <p:nvPr/>
        </p:nvSpPr>
        <p:spPr>
          <a:xfrm>
            <a:off x="822960" y="1737360"/>
            <a:ext cx="8229600" cy="2377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100" u="none" cap="none" strike="noStrike">
                <a:solidFill>
                  <a:srgbClr val="02306F"/>
                </a:solidFill>
                <a:latin typeface="Archivo"/>
                <a:ea typeface="Archivo"/>
                <a:cs typeface="Archivo"/>
                <a:sym typeface="Archivo"/>
              </a:rPr>
              <a:t>Let's look at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100" u="none" cap="none" strike="noStrike">
                <a:solidFill>
                  <a:srgbClr val="02306F"/>
                </a:solidFill>
                <a:latin typeface="Archivo"/>
                <a:ea typeface="Archivo"/>
                <a:cs typeface="Archivo"/>
                <a:sym typeface="Archivo"/>
              </a:rPr>
              <a:t>a public chain</a:t>
            </a:r>
            <a:endParaRPr/>
          </a:p>
        </p:txBody>
      </p:sp>
      <p:sp>
        <p:nvSpPr>
          <p:cNvPr id="102" name="Google Shape;102;p15"/>
          <p:cNvSpPr txBox="1"/>
          <p:nvPr/>
        </p:nvSpPr>
        <p:spPr>
          <a:xfrm>
            <a:off x="822960" y="4114800"/>
            <a:ext cx="82296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00" u="none" cap="none" strike="noStrike">
                <a:solidFill>
                  <a:srgbClr val="044AB3"/>
                </a:solidFill>
                <a:latin typeface="IBM Plex Mono"/>
                <a:ea typeface="IBM Plex Mono"/>
                <a:cs typeface="IBM Plex Mono"/>
                <a:sym typeface="IBM Plex Mono"/>
              </a:rPr>
              <a:t>-&gt;  etherscan.io/accounts</a:t>
            </a:r>
            <a:endParaRPr/>
          </a:p>
        </p:txBody>
      </p:sp>
      <p:sp>
        <p:nvSpPr>
          <p:cNvPr id="103" name="Google Shape;103;p15"/>
          <p:cNvSpPr txBox="1"/>
          <p:nvPr/>
        </p:nvSpPr>
        <p:spPr>
          <a:xfrm>
            <a:off x="822960" y="4937760"/>
            <a:ext cx="82296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C5591"/>
                </a:solidFill>
                <a:latin typeface="Archivo"/>
                <a:ea typeface="Archivo"/>
                <a:cs typeface="Archivo"/>
                <a:sym typeface="Archivo"/>
              </a:rPr>
              <a:t>Pick any address. Open it. Scroll the history.</a:t>
            </a:r>
            <a:endParaRPr/>
          </a:p>
        </p:txBody>
      </p:sp>
      <p:sp>
        <p:nvSpPr>
          <p:cNvPr id="104" name="Google Shape;104;p15"/>
          <p:cNvSpPr txBox="1"/>
          <p:nvPr/>
        </p:nvSpPr>
        <p:spPr>
          <a:xfrm>
            <a:off x="9997135" y="457200"/>
            <a:ext cx="15544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44AB3"/>
                </a:solidFill>
                <a:latin typeface="IBM Plex Mono"/>
                <a:ea typeface="IBM Plex Mono"/>
                <a:cs typeface="IBM Plex Mono"/>
                <a:sym typeface="IBM Plex Mono"/>
              </a:rPr>
              <a:t>CANTOR8</a:t>
            </a:r>
            <a:endParaRPr/>
          </a:p>
        </p:txBody>
      </p:sp>
      <p:sp>
        <p:nvSpPr>
          <p:cNvPr id="105" name="Google Shape;105;p15"/>
          <p:cNvSpPr txBox="1"/>
          <p:nvPr/>
        </p:nvSpPr>
        <p:spPr>
          <a:xfrm>
            <a:off x="9997135" y="6126480"/>
            <a:ext cx="15544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7FA3D8"/>
                </a:solidFill>
                <a:latin typeface="IBM Plex Mono"/>
                <a:ea typeface="IBM Plex Mono"/>
                <a:cs typeface="IBM Plex Mono"/>
                <a:sym typeface="IBM Plex Mono"/>
              </a:rPr>
              <a:t>03 / 16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44AB3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6"/>
          <p:cNvSpPr txBox="1"/>
          <p:nvPr/>
        </p:nvSpPr>
        <p:spPr>
          <a:xfrm>
            <a:off x="822960" y="868680"/>
            <a:ext cx="51663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38BDF8"/>
                </a:solidFill>
                <a:latin typeface="IBM Plex Mono"/>
                <a:ea typeface="IBM Plex Mono"/>
                <a:cs typeface="IBM Plex Mono"/>
                <a:sym typeface="IBM Plex Mono"/>
              </a:rPr>
              <a:t>THE PROBLEM</a:t>
            </a:r>
            <a:endParaRPr/>
          </a:p>
        </p:txBody>
      </p:sp>
      <p:sp>
        <p:nvSpPr>
          <p:cNvPr id="111" name="Google Shape;111;p16"/>
          <p:cNvSpPr txBox="1"/>
          <p:nvPr/>
        </p:nvSpPr>
        <p:spPr>
          <a:xfrm>
            <a:off x="822960" y="1828800"/>
            <a:ext cx="5166360" cy="2194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400" u="none" cap="none" strike="noStrike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A real wallet.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400" u="none" cap="none" strike="noStrike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I have never met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400" u="none" cap="none" strike="noStrike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this person.</a:t>
            </a:r>
            <a:endParaRPr/>
          </a:p>
        </p:txBody>
      </p:sp>
      <p:sp>
        <p:nvSpPr>
          <p:cNvPr id="112" name="Google Shape;112;p16"/>
          <p:cNvSpPr txBox="1"/>
          <p:nvPr/>
        </p:nvSpPr>
        <p:spPr>
          <a:xfrm>
            <a:off x="6446520" y="1554480"/>
            <a:ext cx="516636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7FA3D8"/>
                </a:solidFill>
                <a:latin typeface="IBM Plex Mono"/>
                <a:ea typeface="IBM Plex Mono"/>
                <a:cs typeface="IBM Plex Mono"/>
                <a:sym typeface="IBM Plex Mono"/>
              </a:rPr>
              <a:t>WHAT WE CAN ALL SEE</a:t>
            </a:r>
            <a:endParaRPr/>
          </a:p>
        </p:txBody>
      </p:sp>
      <p:sp>
        <p:nvSpPr>
          <p:cNvPr id="113" name="Google Shape;113;p16"/>
          <p:cNvSpPr txBox="1"/>
          <p:nvPr/>
        </p:nvSpPr>
        <p:spPr>
          <a:xfrm>
            <a:off x="6446520" y="2057400"/>
            <a:ext cx="5166360" cy="4206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38BDF8"/>
                </a:solidFill>
                <a:latin typeface="IBM Plex Mono"/>
                <a:ea typeface="IBM Plex Mono"/>
                <a:cs typeface="IBM Plex Mono"/>
                <a:sym typeface="IBM Plex Mono"/>
              </a:rPr>
              <a:t>-   </a:t>
            </a:r>
            <a:r>
              <a:rPr b="1" i="0" lang="en-US" sz="1900" u="none" cap="none" strike="noStrike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Every payment they have ever made</a:t>
            </a:r>
            <a:endParaRPr/>
          </a:p>
          <a:p>
            <a:pPr indent="0" lvl="0" marL="0" marR="0" rtl="0" algn="l">
              <a:spcBef>
                <a:spcPts val="130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38BDF8"/>
                </a:solidFill>
                <a:latin typeface="IBM Plex Mono"/>
                <a:ea typeface="IBM Plex Mono"/>
                <a:cs typeface="IBM Plex Mono"/>
                <a:sym typeface="IBM Plex Mono"/>
              </a:rPr>
              <a:t>-   </a:t>
            </a:r>
            <a:r>
              <a:rPr b="1" i="0" lang="en-US" sz="1900" u="none" cap="none" strike="noStrike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Exactly what they hold, right now</a:t>
            </a:r>
            <a:endParaRPr/>
          </a:p>
          <a:p>
            <a:pPr indent="0" lvl="0" marL="0" marR="0" rtl="0" algn="l">
              <a:spcBef>
                <a:spcPts val="130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38BDF8"/>
                </a:solidFill>
                <a:latin typeface="IBM Plex Mono"/>
                <a:ea typeface="IBM Plex Mono"/>
                <a:cs typeface="IBM Plex Mono"/>
                <a:sym typeface="IBM Plex Mono"/>
              </a:rPr>
              <a:t>-   </a:t>
            </a:r>
            <a:r>
              <a:rPr b="1" i="0" lang="en-US" sz="1900" u="none" cap="none" strike="noStrike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Who they pay, and how often</a:t>
            </a:r>
            <a:endParaRPr/>
          </a:p>
        </p:txBody>
      </p:sp>
      <p:sp>
        <p:nvSpPr>
          <p:cNvPr id="114" name="Google Shape;114;p16"/>
          <p:cNvSpPr txBox="1"/>
          <p:nvPr/>
        </p:nvSpPr>
        <p:spPr>
          <a:xfrm>
            <a:off x="6446520" y="4114800"/>
            <a:ext cx="516636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C7D3E8"/>
                </a:solidFill>
                <a:latin typeface="Archivo"/>
                <a:ea typeface="Archivo"/>
                <a:cs typeface="Archivo"/>
                <a:sym typeface="Archivo"/>
              </a:rPr>
              <a:t>Now make it your employer's payroll account.</a:t>
            </a:r>
            <a:endParaRPr/>
          </a:p>
        </p:txBody>
      </p:sp>
      <p:sp>
        <p:nvSpPr>
          <p:cNvPr id="115" name="Google Shape;115;p16"/>
          <p:cNvSpPr txBox="1"/>
          <p:nvPr/>
        </p:nvSpPr>
        <p:spPr>
          <a:xfrm>
            <a:off x="9997135" y="457200"/>
            <a:ext cx="15544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IBM Plex Mono"/>
                <a:ea typeface="IBM Plex Mono"/>
                <a:cs typeface="IBM Plex Mono"/>
                <a:sym typeface="IBM Plex Mono"/>
              </a:rPr>
              <a:t>CANTOR8</a:t>
            </a:r>
            <a:endParaRPr/>
          </a:p>
        </p:txBody>
      </p:sp>
      <p:sp>
        <p:nvSpPr>
          <p:cNvPr id="116" name="Google Shape;116;p16"/>
          <p:cNvSpPr txBox="1"/>
          <p:nvPr/>
        </p:nvSpPr>
        <p:spPr>
          <a:xfrm>
            <a:off x="9997135" y="6126480"/>
            <a:ext cx="15544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7FA3D8"/>
                </a:solidFill>
                <a:latin typeface="IBM Plex Mono"/>
                <a:ea typeface="IBM Plex Mono"/>
                <a:cs typeface="IBM Plex Mono"/>
                <a:sym typeface="IBM Plex Mono"/>
              </a:rPr>
              <a:t>04 / 16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44AB3"/>
        </a:solid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7"/>
          <p:cNvSpPr txBox="1"/>
          <p:nvPr/>
        </p:nvSpPr>
        <p:spPr>
          <a:xfrm>
            <a:off x="822960" y="868680"/>
            <a:ext cx="51663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38BDF8"/>
                </a:solidFill>
                <a:latin typeface="IBM Plex Mono"/>
                <a:ea typeface="IBM Plex Mono"/>
                <a:cs typeface="IBM Plex Mono"/>
                <a:sym typeface="IBM Plex Mono"/>
              </a:rPr>
              <a:t>WHAT A BLOCKCHAIN IS FOR</a:t>
            </a:r>
            <a:endParaRPr/>
          </a:p>
        </p:txBody>
      </p:sp>
      <p:sp>
        <p:nvSpPr>
          <p:cNvPr id="122" name="Google Shape;122;p17"/>
          <p:cNvSpPr txBox="1"/>
          <p:nvPr/>
        </p:nvSpPr>
        <p:spPr>
          <a:xfrm>
            <a:off x="822960" y="1737360"/>
            <a:ext cx="5166360" cy="3840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38BDF8"/>
                </a:solidFill>
                <a:latin typeface="IBM Plex Mono"/>
                <a:ea typeface="IBM Plex Mono"/>
                <a:cs typeface="IBM Plex Mono"/>
                <a:sym typeface="IBM Plex Mono"/>
              </a:rPr>
              <a:t>1   </a:t>
            </a:r>
            <a:r>
              <a:rPr b="1" i="0" lang="en-US" sz="2200" u="none" cap="none" strike="noStrike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One shared truth between parties who don't trust each other</a:t>
            </a:r>
            <a:endParaRPr/>
          </a:p>
          <a:p>
            <a:pPr indent="0" lvl="0" marL="0" marR="0" rtl="0" algn="l">
              <a:spcBef>
                <a:spcPts val="140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38BDF8"/>
                </a:solidFill>
                <a:latin typeface="IBM Plex Mono"/>
                <a:ea typeface="IBM Plex Mono"/>
                <a:cs typeface="IBM Plex Mono"/>
                <a:sym typeface="IBM Plex Mono"/>
              </a:rPr>
              <a:t>2   </a:t>
            </a:r>
            <a:r>
              <a:rPr b="1" i="0" lang="en-US" sz="2200" u="none" cap="none" strike="noStrike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You can't spend the same thing twice</a:t>
            </a:r>
            <a:endParaRPr/>
          </a:p>
          <a:p>
            <a:pPr indent="0" lvl="0" marL="0" marR="0" rtl="0" algn="l">
              <a:spcBef>
                <a:spcPts val="140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38BDF8"/>
                </a:solidFill>
                <a:latin typeface="IBM Plex Mono"/>
                <a:ea typeface="IBM Plex Mono"/>
                <a:cs typeface="IBM Plex Mono"/>
                <a:sym typeface="IBM Plex Mono"/>
              </a:rPr>
              <a:t>3   </a:t>
            </a:r>
            <a:r>
              <a:rPr b="1" i="0" lang="en-US" sz="2200" u="none" cap="none" strike="noStrike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When it commits, it's final</a:t>
            </a:r>
            <a:endParaRPr/>
          </a:p>
        </p:txBody>
      </p:sp>
      <p:sp>
        <p:nvSpPr>
          <p:cNvPr id="123" name="Google Shape;123;p17"/>
          <p:cNvSpPr txBox="1"/>
          <p:nvPr/>
        </p:nvSpPr>
        <p:spPr>
          <a:xfrm>
            <a:off x="6446520" y="1371600"/>
            <a:ext cx="516636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7FA3D8"/>
                </a:solidFill>
                <a:latin typeface="IBM Plex Mono"/>
                <a:ea typeface="IBM Plex Mono"/>
                <a:cs typeface="IBM Plex Mono"/>
                <a:sym typeface="IBM Plex Mono"/>
              </a:rPr>
              <a:t>AND A FOURTH NOBODY ASKED FOR</a:t>
            </a:r>
            <a:endParaRPr/>
          </a:p>
        </p:txBody>
      </p:sp>
      <p:sp>
        <p:nvSpPr>
          <p:cNvPr id="124" name="Google Shape;124;p17"/>
          <p:cNvSpPr txBox="1"/>
          <p:nvPr/>
        </p:nvSpPr>
        <p:spPr>
          <a:xfrm>
            <a:off x="6446520" y="1828800"/>
            <a:ext cx="516636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7"/>
          <p:cNvSpPr txBox="1"/>
          <p:nvPr/>
        </p:nvSpPr>
        <p:spPr>
          <a:xfrm>
            <a:off x="6446520" y="1828800"/>
            <a:ext cx="5166360" cy="2194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Everyone on earth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reads everything.</a:t>
            </a:r>
            <a:endParaRPr/>
          </a:p>
        </p:txBody>
      </p:sp>
      <p:sp>
        <p:nvSpPr>
          <p:cNvPr id="126" name="Google Shape;126;p17"/>
          <p:cNvSpPr txBox="1"/>
          <p:nvPr/>
        </p:nvSpPr>
        <p:spPr>
          <a:xfrm>
            <a:off x="6446520" y="3657600"/>
            <a:ext cx="516636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000">
                <a:solidFill>
                  <a:srgbClr val="C7D3E8"/>
                </a:solidFill>
                <a:latin typeface="Archivo"/>
                <a:ea typeface="Archivo"/>
                <a:cs typeface="Archivo"/>
                <a:sym typeface="Archivo"/>
              </a:rPr>
              <a:t>It came along for the ride, because the way we got the first three was to make everyone check everything.</a:t>
            </a:r>
            <a:endParaRPr/>
          </a:p>
        </p:txBody>
      </p:sp>
      <p:sp>
        <p:nvSpPr>
          <p:cNvPr id="127" name="Google Shape;127;p17"/>
          <p:cNvSpPr txBox="1"/>
          <p:nvPr/>
        </p:nvSpPr>
        <p:spPr>
          <a:xfrm>
            <a:off x="6446520" y="4937760"/>
            <a:ext cx="516636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300">
                <a:solidFill>
                  <a:srgbClr val="C7D3E8"/>
                </a:solidFill>
                <a:latin typeface="Archivo"/>
                <a:ea typeface="Archivo"/>
                <a:cs typeface="Archivo"/>
                <a:sym typeface="Archivo"/>
              </a:rPr>
              <a:t>Canton keeps one to three and drops four.</a:t>
            </a:r>
            <a:endParaRPr/>
          </a:p>
        </p:txBody>
      </p:sp>
      <p:sp>
        <p:nvSpPr>
          <p:cNvPr id="128" name="Google Shape;128;p17"/>
          <p:cNvSpPr txBox="1"/>
          <p:nvPr/>
        </p:nvSpPr>
        <p:spPr>
          <a:xfrm>
            <a:off x="9997135" y="457200"/>
            <a:ext cx="15544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FFFFFF"/>
                </a:solidFill>
                <a:latin typeface="IBM Plex Mono"/>
                <a:ea typeface="IBM Plex Mono"/>
                <a:cs typeface="IBM Plex Mono"/>
                <a:sym typeface="IBM Plex Mono"/>
              </a:rPr>
              <a:t>CANTOR8</a:t>
            </a:r>
            <a:endParaRPr/>
          </a:p>
        </p:txBody>
      </p:sp>
      <p:sp>
        <p:nvSpPr>
          <p:cNvPr id="129" name="Google Shape;129;p17"/>
          <p:cNvSpPr txBox="1"/>
          <p:nvPr/>
        </p:nvSpPr>
        <p:spPr>
          <a:xfrm>
            <a:off x="9997135" y="6126480"/>
            <a:ext cx="15544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200">
                <a:solidFill>
                  <a:srgbClr val="7FA3D8"/>
                </a:solidFill>
                <a:latin typeface="IBM Plex Mono"/>
                <a:ea typeface="IBM Plex Mono"/>
                <a:cs typeface="IBM Plex Mono"/>
                <a:sym typeface="IBM Plex Mono"/>
              </a:rPr>
              <a:t>05 / 16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44AB3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8"/>
          <p:cNvSpPr txBox="1"/>
          <p:nvPr/>
        </p:nvSpPr>
        <p:spPr>
          <a:xfrm>
            <a:off x="822960" y="868680"/>
            <a:ext cx="51663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38BDF8"/>
                </a:solidFill>
                <a:latin typeface="IBM Plex Mono"/>
                <a:ea typeface="IBM Plex Mono"/>
                <a:cs typeface="IBM Plex Mono"/>
                <a:sym typeface="IBM Plex Mono"/>
              </a:rPr>
              <a:t>HOW CANTON IS DIFFERENT</a:t>
            </a:r>
            <a:endParaRPr/>
          </a:p>
        </p:txBody>
      </p:sp>
      <p:sp>
        <p:nvSpPr>
          <p:cNvPr id="135" name="Google Shape;135;p18"/>
          <p:cNvSpPr txBox="1"/>
          <p:nvPr/>
        </p:nvSpPr>
        <p:spPr>
          <a:xfrm>
            <a:off x="822960" y="1828800"/>
            <a:ext cx="5166360" cy="2194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1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Every participant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1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keeps its own ledger.</a:t>
            </a:r>
            <a:endParaRPr/>
          </a:p>
        </p:txBody>
      </p:sp>
      <p:sp>
        <p:nvSpPr>
          <p:cNvPr id="136" name="Google Shape;136;p18"/>
          <p:cNvSpPr txBox="1"/>
          <p:nvPr/>
        </p:nvSpPr>
        <p:spPr>
          <a:xfrm>
            <a:off x="822960" y="3566160"/>
            <a:ext cx="516636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000">
                <a:solidFill>
                  <a:srgbClr val="C7D3E8"/>
                </a:solidFill>
                <a:latin typeface="Archivo"/>
                <a:ea typeface="Archivo"/>
                <a:cs typeface="Archivo"/>
                <a:sym typeface="Archivo"/>
              </a:rPr>
              <a:t>Only the parties involved in a transaction receive it. Who is involved is something you decide when you write the contract.</a:t>
            </a:r>
            <a:endParaRPr/>
          </a:p>
        </p:txBody>
      </p:sp>
      <p:sp>
        <p:nvSpPr>
          <p:cNvPr id="137" name="Google Shape;137;p18"/>
          <p:cNvSpPr txBox="1"/>
          <p:nvPr/>
        </p:nvSpPr>
        <p:spPr>
          <a:xfrm>
            <a:off x="6446520" y="1920240"/>
            <a:ext cx="5166360" cy="2834640"/>
          </a:xfrm>
          <a:prstGeom prst="rect">
            <a:avLst/>
          </a:prstGeom>
          <a:solidFill>
            <a:srgbClr val="011A42"/>
          </a:solidFill>
          <a:ln cap="flat" cmpd="sng" w="12700">
            <a:solidFill>
              <a:srgbClr val="1E4E9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219450" lIns="256025" spcFirstLastPara="1" rIns="256025" wrap="square" tIns="2194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600">
                <a:solidFill>
                  <a:srgbClr val="FFFFFF"/>
                </a:solidFill>
                <a:latin typeface="IBM Plex Mono"/>
                <a:ea typeface="IBM Plex Mono"/>
                <a:cs typeface="IBM Plex Mono"/>
                <a:sym typeface="IBM Plex Mono"/>
              </a:rPr>
              <a:t>    Alice's bank        Bob's bank</a:t>
            </a:r>
            <a:endParaRPr/>
          </a:p>
          <a:p>
            <a:pPr indent="0" lvl="0" marL="0" marR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0" lang="en-US" sz="1600">
                <a:solidFill>
                  <a:srgbClr val="7FA3D8"/>
                </a:solidFill>
                <a:latin typeface="IBM Plex Mono"/>
                <a:ea typeface="IBM Plex Mono"/>
                <a:cs typeface="IBM Plex Mono"/>
                <a:sym typeface="IBM Plex Mono"/>
              </a:rPr>
              <a:t>         |                  |</a:t>
            </a:r>
            <a:endParaRPr/>
          </a:p>
          <a:p>
            <a:pPr indent="0" lvl="0" marL="0" marR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0" lang="en-US" sz="1600">
                <a:solidFill>
                  <a:srgbClr val="7FA3D8"/>
                </a:solidFill>
                <a:latin typeface="IBM Plex Mono"/>
                <a:ea typeface="IBM Plex Mono"/>
                <a:cs typeface="IBM Plex Mono"/>
                <a:sym typeface="IBM Plex Mono"/>
              </a:rPr>
              <a:t>         +---- sealed ------+</a:t>
            </a:r>
            <a:endParaRPr/>
          </a:p>
          <a:p>
            <a:pPr indent="0" lvl="0" marL="0" marR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0" lang="en-US" sz="1600">
                <a:solidFill>
                  <a:srgbClr val="7FA3D8"/>
                </a:solidFill>
                <a:latin typeface="IBM Plex Mono"/>
                <a:ea typeface="IBM Plex Mono"/>
                <a:cs typeface="IBM Plex Mono"/>
                <a:sym typeface="IBM Plex Mono"/>
              </a:rPr>
              <a:t>                |</a:t>
            </a:r>
            <a:endParaRPr/>
          </a:p>
          <a:p>
            <a:pPr indent="0" lvl="0" marL="0" marR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b="0" sz="1600">
              <a:solidFill>
                <a:srgbClr val="7FA3D8"/>
              </a:solidFill>
              <a:latin typeface="IBM Plex Mono"/>
              <a:ea typeface="IBM Plex Mono"/>
              <a:cs typeface="IBM Plex Mono"/>
              <a:sym typeface="IBM Plex Mono"/>
            </a:endParaRPr>
          </a:p>
          <a:p>
            <a:pPr indent="0" lvl="0" marL="0" marR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0" lang="en-US" sz="1600">
                <a:solidFill>
                  <a:srgbClr val="FFFFFF"/>
                </a:solidFill>
                <a:latin typeface="IBM Plex Mono"/>
                <a:ea typeface="IBM Plex Mono"/>
                <a:cs typeface="IBM Plex Mono"/>
                <a:sym typeface="IBM Plex Mono"/>
              </a:rPr>
              <a:t>        SYNCHRONIZER</a:t>
            </a:r>
            <a:endParaRPr/>
          </a:p>
          <a:p>
            <a:pPr indent="0" lvl="0" marL="0" marR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0" lang="en-US" sz="1600">
                <a:solidFill>
                  <a:srgbClr val="7FA3D8"/>
                </a:solidFill>
                <a:latin typeface="IBM Plex Mono"/>
                <a:ea typeface="IBM Plex Mono"/>
                <a:cs typeface="IBM Plex Mono"/>
                <a:sym typeface="IBM Plex Mono"/>
              </a:rPr>
              <a:t>  orders them, can't read them</a:t>
            </a:r>
            <a:endParaRPr/>
          </a:p>
        </p:txBody>
      </p:sp>
      <p:sp>
        <p:nvSpPr>
          <p:cNvPr id="138" name="Google Shape;138;p18"/>
          <p:cNvSpPr txBox="1"/>
          <p:nvPr/>
        </p:nvSpPr>
        <p:spPr>
          <a:xfrm>
            <a:off x="9997135" y="457200"/>
            <a:ext cx="15544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FFFFFF"/>
                </a:solidFill>
                <a:latin typeface="IBM Plex Mono"/>
                <a:ea typeface="IBM Plex Mono"/>
                <a:cs typeface="IBM Plex Mono"/>
                <a:sym typeface="IBM Plex Mono"/>
              </a:rPr>
              <a:t>CANTOR8</a:t>
            </a:r>
            <a:endParaRPr/>
          </a:p>
        </p:txBody>
      </p:sp>
      <p:sp>
        <p:nvSpPr>
          <p:cNvPr id="139" name="Google Shape;139;p18"/>
          <p:cNvSpPr txBox="1"/>
          <p:nvPr/>
        </p:nvSpPr>
        <p:spPr>
          <a:xfrm>
            <a:off x="9997135" y="6126480"/>
            <a:ext cx="15544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200">
                <a:solidFill>
                  <a:srgbClr val="7FA3D8"/>
                </a:solidFill>
                <a:latin typeface="IBM Plex Mono"/>
                <a:ea typeface="IBM Plex Mono"/>
                <a:cs typeface="IBM Plex Mono"/>
                <a:sym typeface="IBM Plex Mono"/>
              </a:rPr>
              <a:t>06 / 16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44AB3"/>
        </a:soli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9"/>
          <p:cNvSpPr txBox="1"/>
          <p:nvPr/>
        </p:nvSpPr>
        <p:spPr>
          <a:xfrm>
            <a:off x="822960" y="868680"/>
            <a:ext cx="51663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38BDF8"/>
                </a:solidFill>
                <a:latin typeface="IBM Plex Mono"/>
                <a:ea typeface="IBM Plex Mono"/>
                <a:cs typeface="IBM Plex Mono"/>
                <a:sym typeface="IBM Plex Mono"/>
              </a:rPr>
              <a:t>THE WORDS - WHO RUNS WHAT</a:t>
            </a:r>
            <a:endParaRPr/>
          </a:p>
        </p:txBody>
      </p:sp>
      <p:sp>
        <p:nvSpPr>
          <p:cNvPr id="145" name="Google Shape;145;p19"/>
          <p:cNvSpPr txBox="1"/>
          <p:nvPr/>
        </p:nvSpPr>
        <p:spPr>
          <a:xfrm>
            <a:off x="822960" y="1554480"/>
            <a:ext cx="5166360" cy="4206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Party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lang="en-US" sz="1700">
                <a:solidFill>
                  <a:srgbClr val="C7D3E8"/>
                </a:solidFill>
                <a:latin typeface="Archivo"/>
                <a:ea typeface="Archivo"/>
                <a:cs typeface="Archivo"/>
                <a:sym typeface="Archivo"/>
              </a:rPr>
              <a:t>Your identity on the ledger. Not a node, not an account. It is who signs.</a:t>
            </a:r>
            <a:endParaRPr/>
          </a:p>
          <a:p>
            <a:pPr indent="0" lvl="0" marL="0" marR="0" rtl="0" algn="l">
              <a:spcBef>
                <a:spcPts val="210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Participant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lang="en-US" sz="1700">
                <a:solidFill>
                  <a:srgbClr val="C7D3E8"/>
                </a:solidFill>
                <a:latin typeface="Archivo"/>
                <a:ea typeface="Archivo"/>
                <a:cs typeface="Archivo"/>
                <a:sym typeface="Archivo"/>
              </a:rPr>
              <a:t>The node that hosts parties and stores their contracts. Your app talks to this, never to 'the blockchain'.</a:t>
            </a:r>
            <a:endParaRPr/>
          </a:p>
          <a:p>
            <a:pPr indent="0" lvl="0" marL="0" marR="0" rtl="0" algn="l">
              <a:spcBef>
                <a:spcPts val="210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Validator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lang="en-US" sz="1700">
                <a:solidFill>
                  <a:srgbClr val="C7D3E8"/>
                </a:solidFill>
                <a:latin typeface="Archivo"/>
                <a:ea typeface="Archivo"/>
                <a:cs typeface="Archivo"/>
                <a:sym typeface="Archivo"/>
              </a:rPr>
              <a:t>A participant plus the app that connects it to the public network and earns rewards.</a:t>
            </a:r>
            <a:endParaRPr/>
          </a:p>
        </p:txBody>
      </p:sp>
      <p:sp>
        <p:nvSpPr>
          <p:cNvPr id="146" name="Google Shape;146;p19"/>
          <p:cNvSpPr txBox="1"/>
          <p:nvPr/>
        </p:nvSpPr>
        <p:spPr>
          <a:xfrm>
            <a:off x="6446520" y="1554480"/>
            <a:ext cx="5166360" cy="4206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Synchronizer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lang="en-US" sz="1700">
                <a:solidFill>
                  <a:srgbClr val="C7D3E8"/>
                </a:solidFill>
                <a:latin typeface="Archivo"/>
                <a:ea typeface="Archivo"/>
                <a:cs typeface="Archivo"/>
                <a:sym typeface="Archivo"/>
              </a:rPr>
              <a:t>Puts messages in order between participants and confirms everyone who had to agree did. It cannot read them. Older docs call it a domain.</a:t>
            </a:r>
            <a:endParaRPr/>
          </a:p>
          <a:p>
            <a:pPr indent="0" lvl="0" marL="0" marR="0" rtl="0" algn="l">
              <a:spcBef>
                <a:spcPts val="210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Super Validator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lang="en-US" sz="1700">
                <a:solidFill>
                  <a:srgbClr val="C7D3E8"/>
                </a:solidFill>
                <a:latin typeface="Archivo"/>
                <a:ea typeface="Archivo"/>
                <a:cs typeface="Archivo"/>
                <a:sym typeface="Archivo"/>
              </a:rPr>
              <a:t>The organisations that run the public synchronizer and vote on changes to the network.</a:t>
            </a:r>
            <a:endParaRPr/>
          </a:p>
        </p:txBody>
      </p:sp>
      <p:sp>
        <p:nvSpPr>
          <p:cNvPr id="147" name="Google Shape;147;p19"/>
          <p:cNvSpPr txBox="1"/>
          <p:nvPr/>
        </p:nvSpPr>
        <p:spPr>
          <a:xfrm>
            <a:off x="9997135" y="457200"/>
            <a:ext cx="15544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FFFFFF"/>
                </a:solidFill>
                <a:latin typeface="IBM Plex Mono"/>
                <a:ea typeface="IBM Plex Mono"/>
                <a:cs typeface="IBM Plex Mono"/>
                <a:sym typeface="IBM Plex Mono"/>
              </a:rPr>
              <a:t>CANTOR8</a:t>
            </a:r>
            <a:endParaRPr/>
          </a:p>
        </p:txBody>
      </p:sp>
      <p:sp>
        <p:nvSpPr>
          <p:cNvPr id="148" name="Google Shape;148;p19"/>
          <p:cNvSpPr txBox="1"/>
          <p:nvPr/>
        </p:nvSpPr>
        <p:spPr>
          <a:xfrm>
            <a:off x="9997135" y="6126480"/>
            <a:ext cx="15544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200">
                <a:solidFill>
                  <a:srgbClr val="7FA3D8"/>
                </a:solidFill>
                <a:latin typeface="IBM Plex Mono"/>
                <a:ea typeface="IBM Plex Mono"/>
                <a:cs typeface="IBM Plex Mono"/>
                <a:sym typeface="IBM Plex Mono"/>
              </a:rPr>
              <a:t>07 / 16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44AB3"/>
        </a:solid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0"/>
          <p:cNvSpPr txBox="1"/>
          <p:nvPr/>
        </p:nvSpPr>
        <p:spPr>
          <a:xfrm>
            <a:off x="822960" y="868680"/>
            <a:ext cx="51663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38BDF8"/>
                </a:solidFill>
                <a:latin typeface="IBM Plex Mono"/>
                <a:ea typeface="IBM Plex Mono"/>
                <a:cs typeface="IBM Plex Mono"/>
                <a:sym typeface="IBM Plex Mono"/>
              </a:rPr>
              <a:t>THE WORDS - WHAT YOU TOUCH</a:t>
            </a:r>
            <a:endParaRPr/>
          </a:p>
        </p:txBody>
      </p:sp>
      <p:sp>
        <p:nvSpPr>
          <p:cNvPr id="154" name="Google Shape;154;p20"/>
          <p:cNvSpPr txBox="1"/>
          <p:nvPr/>
        </p:nvSpPr>
        <p:spPr>
          <a:xfrm>
            <a:off x="822960" y="1737360"/>
            <a:ext cx="5166360" cy="4206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Daml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lang="en-US" sz="1700">
                <a:solidFill>
                  <a:srgbClr val="C7D3E8"/>
                </a:solidFill>
                <a:latin typeface="Archivo"/>
                <a:ea typeface="Archivo"/>
                <a:cs typeface="Archivo"/>
                <a:sym typeface="Archivo"/>
              </a:rPr>
              <a:t>The smart contract language. Looks like Haskell. The part you need is small.</a:t>
            </a:r>
            <a:endParaRPr/>
          </a:p>
          <a:p>
            <a:pPr indent="0" lvl="0" marL="0" marR="0" rtl="0" algn="l">
              <a:spcBef>
                <a:spcPts val="210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Contract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lang="en-US" sz="1700">
                <a:solidFill>
                  <a:srgbClr val="C7D3E8"/>
                </a:solidFill>
                <a:latin typeface="Archivo"/>
                <a:ea typeface="Archivo"/>
                <a:cs typeface="Archivo"/>
                <a:sym typeface="Archivo"/>
              </a:rPr>
              <a:t>One record on the ledger. It never changes. You archive it and create a new one.</a:t>
            </a:r>
            <a:endParaRPr/>
          </a:p>
        </p:txBody>
      </p:sp>
      <p:sp>
        <p:nvSpPr>
          <p:cNvPr id="155" name="Google Shape;155;p20"/>
          <p:cNvSpPr txBox="1"/>
          <p:nvPr/>
        </p:nvSpPr>
        <p:spPr>
          <a:xfrm>
            <a:off x="6446520" y="1737360"/>
            <a:ext cx="5166360" cy="4206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Canton Coin / Amulet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lang="en-US" sz="1700">
                <a:solidFill>
                  <a:srgbClr val="C7D3E8"/>
                </a:solidFill>
                <a:latin typeface="Archivo"/>
                <a:ea typeface="Archivo"/>
                <a:cs typeface="Archivo"/>
                <a:sym typeface="Archivo"/>
              </a:rPr>
              <a:t>The network's token. Amulet is its name in the code, Canton Coin on the website. Same thing.</a:t>
            </a:r>
            <a:endParaRPr/>
          </a:p>
          <a:p>
            <a:pPr indent="0" lvl="0" marL="0" marR="0" rtl="0" algn="l">
              <a:spcBef>
                <a:spcPts val="210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Traffic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lang="en-US" sz="1700">
                <a:solidFill>
                  <a:srgbClr val="C7D3E8"/>
                </a:solidFill>
                <a:latin typeface="Archivo"/>
                <a:ea typeface="Archivo"/>
                <a:cs typeface="Archivo"/>
                <a:sym typeface="Archivo"/>
              </a:rPr>
              <a:t>What you pay to use the network. Prepaid, measured in bytes. Not gas per operation.</a:t>
            </a:r>
            <a:endParaRPr/>
          </a:p>
        </p:txBody>
      </p:sp>
      <p:sp>
        <p:nvSpPr>
          <p:cNvPr id="156" name="Google Shape;156;p20"/>
          <p:cNvSpPr txBox="1"/>
          <p:nvPr/>
        </p:nvSpPr>
        <p:spPr>
          <a:xfrm>
            <a:off x="9997135" y="457200"/>
            <a:ext cx="15544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FFFFFF"/>
                </a:solidFill>
                <a:latin typeface="IBM Plex Mono"/>
                <a:ea typeface="IBM Plex Mono"/>
                <a:cs typeface="IBM Plex Mono"/>
                <a:sym typeface="IBM Plex Mono"/>
              </a:rPr>
              <a:t>CANTOR8</a:t>
            </a:r>
            <a:endParaRPr/>
          </a:p>
        </p:txBody>
      </p:sp>
      <p:sp>
        <p:nvSpPr>
          <p:cNvPr id="157" name="Google Shape;157;p20"/>
          <p:cNvSpPr txBox="1"/>
          <p:nvPr/>
        </p:nvSpPr>
        <p:spPr>
          <a:xfrm>
            <a:off x="9997135" y="6126480"/>
            <a:ext cx="15544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200">
                <a:solidFill>
                  <a:srgbClr val="7FA3D8"/>
                </a:solidFill>
                <a:latin typeface="IBM Plex Mono"/>
                <a:ea typeface="IBM Plex Mono"/>
                <a:cs typeface="IBM Plex Mono"/>
                <a:sym typeface="IBM Plex Mono"/>
              </a:rPr>
              <a:t>08 / 16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44AB3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1"/>
          <p:cNvSpPr txBox="1"/>
          <p:nvPr/>
        </p:nvSpPr>
        <p:spPr>
          <a:xfrm>
            <a:off x="822960" y="868680"/>
            <a:ext cx="51663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38BDF8"/>
                </a:solidFill>
                <a:latin typeface="IBM Plex Mono"/>
                <a:ea typeface="IBM Plex Mono"/>
                <a:cs typeface="IBM Plex Mono"/>
                <a:sym typeface="IBM Plex Mono"/>
              </a:rPr>
              <a:t>WHAT A CONTRACT LOOKS LIKE</a:t>
            </a:r>
            <a:endParaRPr/>
          </a:p>
        </p:txBody>
      </p:sp>
      <p:sp>
        <p:nvSpPr>
          <p:cNvPr id="163" name="Google Shape;163;p21"/>
          <p:cNvSpPr txBox="1"/>
          <p:nvPr/>
        </p:nvSpPr>
        <p:spPr>
          <a:xfrm>
            <a:off x="822960" y="1737360"/>
            <a:ext cx="5166360" cy="2194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Who signs it.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Who sees it.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What they can do.</a:t>
            </a:r>
            <a:endParaRPr/>
          </a:p>
        </p:txBody>
      </p:sp>
      <p:sp>
        <p:nvSpPr>
          <p:cNvPr id="164" name="Google Shape;164;p21"/>
          <p:cNvSpPr txBox="1"/>
          <p:nvPr/>
        </p:nvSpPr>
        <p:spPr>
          <a:xfrm>
            <a:off x="822960" y="3931920"/>
            <a:ext cx="516636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000">
                <a:solidFill>
                  <a:srgbClr val="C7D3E8"/>
                </a:solidFill>
                <a:latin typeface="Archivo"/>
                <a:ea typeface="Archivo"/>
                <a:cs typeface="Archivo"/>
                <a:sym typeface="Archivo"/>
              </a:rPr>
              <a:t>That is the whole model. The rules live in the contract, so the network enforces them. You never write a permission check.</a:t>
            </a:r>
            <a:endParaRPr/>
          </a:p>
        </p:txBody>
      </p:sp>
      <p:sp>
        <p:nvSpPr>
          <p:cNvPr id="165" name="Google Shape;165;p21"/>
          <p:cNvSpPr txBox="1"/>
          <p:nvPr/>
        </p:nvSpPr>
        <p:spPr>
          <a:xfrm>
            <a:off x="6446520" y="1554480"/>
            <a:ext cx="5166360" cy="3840480"/>
          </a:xfrm>
          <a:prstGeom prst="rect">
            <a:avLst/>
          </a:prstGeom>
          <a:solidFill>
            <a:srgbClr val="011A42"/>
          </a:solidFill>
          <a:ln cap="flat" cmpd="sng" w="12700">
            <a:solidFill>
              <a:srgbClr val="1E4E9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219450" lIns="256025" spcFirstLastPara="1" rIns="256025" wrap="square" tIns="2194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600">
                <a:solidFill>
                  <a:srgbClr val="38BDF8"/>
                </a:solidFill>
                <a:latin typeface="IBM Plex Mono"/>
                <a:ea typeface="IBM Plex Mono"/>
                <a:cs typeface="IBM Plex Mono"/>
                <a:sym typeface="IBM Plex Mono"/>
              </a:rPr>
              <a:t>template Iou</a:t>
            </a:r>
            <a:endParaRPr/>
          </a:p>
          <a:p>
            <a:pPr indent="0" lvl="0" marL="0" marR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0" lang="en-US" sz="1600">
                <a:solidFill>
                  <a:srgbClr val="38BDF8"/>
                </a:solidFill>
                <a:latin typeface="IBM Plex Mono"/>
                <a:ea typeface="IBM Plex Mono"/>
                <a:cs typeface="IBM Plex Mono"/>
                <a:sym typeface="IBM Plex Mono"/>
              </a:rPr>
              <a:t>  with</a:t>
            </a:r>
            <a:endParaRPr/>
          </a:p>
          <a:p>
            <a:pPr indent="0" lvl="0" marL="0" marR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0" lang="en-US" sz="1600">
                <a:solidFill>
                  <a:srgbClr val="FFFFFF"/>
                </a:solidFill>
                <a:latin typeface="IBM Plex Mono"/>
                <a:ea typeface="IBM Plex Mono"/>
                <a:cs typeface="IBM Plex Mono"/>
                <a:sym typeface="IBM Plex Mono"/>
              </a:rPr>
              <a:t>    issuer : Party</a:t>
            </a:r>
            <a:endParaRPr/>
          </a:p>
          <a:p>
            <a:pPr indent="0" lvl="0" marL="0" marR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0" lang="en-US" sz="1600">
                <a:solidFill>
                  <a:srgbClr val="FFFFFF"/>
                </a:solidFill>
                <a:latin typeface="IBM Plex Mono"/>
                <a:ea typeface="IBM Plex Mono"/>
                <a:cs typeface="IBM Plex Mono"/>
                <a:sym typeface="IBM Plex Mono"/>
              </a:rPr>
              <a:t>    owner  : Party</a:t>
            </a:r>
            <a:endParaRPr/>
          </a:p>
          <a:p>
            <a:pPr indent="0" lvl="0" marL="0" marR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0" lang="en-US" sz="1600">
                <a:solidFill>
                  <a:srgbClr val="FFFFFF"/>
                </a:solidFill>
                <a:latin typeface="IBM Plex Mono"/>
                <a:ea typeface="IBM Plex Mono"/>
                <a:cs typeface="IBM Plex Mono"/>
                <a:sym typeface="IBM Plex Mono"/>
              </a:rPr>
              <a:t>    amount : Decimal</a:t>
            </a:r>
            <a:endParaRPr/>
          </a:p>
          <a:p>
            <a:pPr indent="0" lvl="0" marL="0" marR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0" lang="en-US" sz="1600">
                <a:solidFill>
                  <a:srgbClr val="38BDF8"/>
                </a:solidFill>
                <a:latin typeface="IBM Plex Mono"/>
                <a:ea typeface="IBM Plex Mono"/>
                <a:cs typeface="IBM Plex Mono"/>
                <a:sym typeface="IBM Plex Mono"/>
              </a:rPr>
              <a:t>  where</a:t>
            </a:r>
            <a:endParaRPr/>
          </a:p>
          <a:p>
            <a:pPr indent="0" lvl="0" marL="0" marR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0" lang="en-US" sz="1600">
                <a:solidFill>
                  <a:srgbClr val="FFFFFF"/>
                </a:solidFill>
                <a:latin typeface="IBM Plex Mono"/>
                <a:ea typeface="IBM Plex Mono"/>
                <a:cs typeface="IBM Plex Mono"/>
                <a:sym typeface="IBM Plex Mono"/>
              </a:rPr>
              <a:t>    signatory issuer</a:t>
            </a:r>
            <a:endParaRPr/>
          </a:p>
          <a:p>
            <a:pPr indent="0" lvl="0" marL="0" marR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0" lang="en-US" sz="1600">
                <a:solidFill>
                  <a:srgbClr val="FFFFFF"/>
                </a:solidFill>
                <a:latin typeface="IBM Plex Mono"/>
                <a:ea typeface="IBM Plex Mono"/>
                <a:cs typeface="IBM Plex Mono"/>
                <a:sym typeface="IBM Plex Mono"/>
              </a:rPr>
              <a:t>    observer  owner</a:t>
            </a:r>
            <a:endParaRPr/>
          </a:p>
          <a:p>
            <a:pPr indent="0" lvl="0" marL="0" marR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b="0" sz="1600">
              <a:solidFill>
                <a:srgbClr val="FFFFFF"/>
              </a:solidFill>
              <a:latin typeface="IBM Plex Mono"/>
              <a:ea typeface="IBM Plex Mono"/>
              <a:cs typeface="IBM Plex Mono"/>
              <a:sym typeface="IBM Plex Mono"/>
            </a:endParaRPr>
          </a:p>
          <a:p>
            <a:pPr indent="0" lvl="0" marL="0" marR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0" lang="en-US" sz="1600">
                <a:solidFill>
                  <a:srgbClr val="38BDF8"/>
                </a:solidFill>
                <a:latin typeface="IBM Plex Mono"/>
                <a:ea typeface="IBM Plex Mono"/>
                <a:cs typeface="IBM Plex Mono"/>
                <a:sym typeface="IBM Plex Mono"/>
              </a:rPr>
              <a:t>    choice Give</a:t>
            </a:r>
            <a:endParaRPr/>
          </a:p>
          <a:p>
            <a:pPr indent="0" lvl="0" marL="0" marR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0" lang="en-US" sz="1600">
                <a:solidFill>
                  <a:srgbClr val="FFFFFF"/>
                </a:solidFill>
                <a:latin typeface="IBM Plex Mono"/>
                <a:ea typeface="IBM Plex Mono"/>
                <a:cs typeface="IBM Plex Mono"/>
                <a:sym typeface="IBM Plex Mono"/>
              </a:rPr>
              <a:t>      controller owner</a:t>
            </a:r>
            <a:endParaRPr/>
          </a:p>
        </p:txBody>
      </p:sp>
      <p:sp>
        <p:nvSpPr>
          <p:cNvPr id="166" name="Google Shape;166;p21"/>
          <p:cNvSpPr txBox="1"/>
          <p:nvPr/>
        </p:nvSpPr>
        <p:spPr>
          <a:xfrm>
            <a:off x="9997135" y="457200"/>
            <a:ext cx="15544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FFFFFF"/>
                </a:solidFill>
                <a:latin typeface="IBM Plex Mono"/>
                <a:ea typeface="IBM Plex Mono"/>
                <a:cs typeface="IBM Plex Mono"/>
                <a:sym typeface="IBM Plex Mono"/>
              </a:rPr>
              <a:t>CANTOR8</a:t>
            </a:r>
            <a:endParaRPr/>
          </a:p>
        </p:txBody>
      </p:sp>
      <p:sp>
        <p:nvSpPr>
          <p:cNvPr id="167" name="Google Shape;167;p21"/>
          <p:cNvSpPr txBox="1"/>
          <p:nvPr/>
        </p:nvSpPr>
        <p:spPr>
          <a:xfrm>
            <a:off x="9997135" y="6126480"/>
            <a:ext cx="15544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200">
                <a:solidFill>
                  <a:srgbClr val="7FA3D8"/>
                </a:solidFill>
                <a:latin typeface="IBM Plex Mono"/>
                <a:ea typeface="IBM Plex Mono"/>
                <a:cs typeface="IBM Plex Mono"/>
                <a:sym typeface="IBM Plex Mono"/>
              </a:rPr>
              <a:t>09 / 16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AF1FB"/>
        </a:solidFill>
      </p:bgPr>
    </p:bg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2"/>
          <p:cNvSpPr txBox="1"/>
          <p:nvPr/>
        </p:nvSpPr>
        <p:spPr>
          <a:xfrm>
            <a:off x="822960" y="868680"/>
            <a:ext cx="51663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044AB3"/>
                </a:solidFill>
                <a:latin typeface="IBM Plex Mono"/>
                <a:ea typeface="IBM Plex Mono"/>
                <a:cs typeface="IBM Plex Mono"/>
                <a:sym typeface="IBM Plex Mono"/>
              </a:rPr>
              <a:t>SWITCH</a:t>
            </a:r>
            <a:endParaRPr/>
          </a:p>
        </p:txBody>
      </p:sp>
      <p:sp>
        <p:nvSpPr>
          <p:cNvPr id="173" name="Google Shape;173;p22"/>
          <p:cNvSpPr txBox="1"/>
          <p:nvPr/>
        </p:nvSpPr>
        <p:spPr>
          <a:xfrm>
            <a:off x="822960" y="1920240"/>
            <a:ext cx="8229600" cy="2377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100">
                <a:solidFill>
                  <a:srgbClr val="02306F"/>
                </a:solidFill>
                <a:latin typeface="Archivo"/>
                <a:ea typeface="Archivo"/>
                <a:cs typeface="Archivo"/>
                <a:sym typeface="Archivo"/>
              </a:rPr>
              <a:t>Let's see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100">
                <a:solidFill>
                  <a:srgbClr val="02306F"/>
                </a:solidFill>
                <a:latin typeface="Archivo"/>
                <a:ea typeface="Archivo"/>
                <a:cs typeface="Archivo"/>
                <a:sym typeface="Archivo"/>
              </a:rPr>
              <a:t>the terminal</a:t>
            </a:r>
            <a:endParaRPr/>
          </a:p>
        </p:txBody>
      </p:sp>
      <p:sp>
        <p:nvSpPr>
          <p:cNvPr id="174" name="Google Shape;174;p22"/>
          <p:cNvSpPr txBox="1"/>
          <p:nvPr/>
        </p:nvSpPr>
        <p:spPr>
          <a:xfrm>
            <a:off x="822960" y="4389120"/>
            <a:ext cx="82296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000">
                <a:solidFill>
                  <a:srgbClr val="2C5591"/>
                </a:solidFill>
                <a:latin typeface="Archivo"/>
                <a:ea typeface="Archivo"/>
                <a:cs typeface="Archivo"/>
                <a:sym typeface="Archivo"/>
              </a:rPr>
              <a:t>A whole Canton network, running on this laptop. Get a token, make a party, send some Canton Coin.</a:t>
            </a:r>
            <a:endParaRPr/>
          </a:p>
        </p:txBody>
      </p:sp>
      <p:sp>
        <p:nvSpPr>
          <p:cNvPr id="175" name="Google Shape;175;p22"/>
          <p:cNvSpPr txBox="1"/>
          <p:nvPr/>
        </p:nvSpPr>
        <p:spPr>
          <a:xfrm>
            <a:off x="9997135" y="457200"/>
            <a:ext cx="15544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044AB3"/>
                </a:solidFill>
                <a:latin typeface="IBM Plex Mono"/>
                <a:ea typeface="IBM Plex Mono"/>
                <a:cs typeface="IBM Plex Mono"/>
                <a:sym typeface="IBM Plex Mono"/>
              </a:rPr>
              <a:t>CANTOR8</a:t>
            </a:r>
            <a:endParaRPr/>
          </a:p>
        </p:txBody>
      </p:sp>
      <p:sp>
        <p:nvSpPr>
          <p:cNvPr id="176" name="Google Shape;176;p22"/>
          <p:cNvSpPr txBox="1"/>
          <p:nvPr/>
        </p:nvSpPr>
        <p:spPr>
          <a:xfrm>
            <a:off x="9997135" y="6126480"/>
            <a:ext cx="15544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200">
                <a:solidFill>
                  <a:srgbClr val="7FA3D8"/>
                </a:solidFill>
                <a:latin typeface="IBM Plex Mono"/>
                <a:ea typeface="IBM Plex Mono"/>
                <a:cs typeface="IBM Plex Mono"/>
                <a:sym typeface="IBM Plex Mono"/>
              </a:rPr>
              <a:t>10 / 16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44AB3"/>
        </a:solid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3"/>
          <p:cNvSpPr txBox="1"/>
          <p:nvPr/>
        </p:nvSpPr>
        <p:spPr>
          <a:xfrm>
            <a:off x="822960" y="868680"/>
            <a:ext cx="51663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38BDF8"/>
                </a:solidFill>
                <a:latin typeface="IBM Plex Mono"/>
                <a:ea typeface="IBM Plex Mono"/>
                <a:cs typeface="IBM Plex Mono"/>
                <a:sym typeface="IBM Plex Mono"/>
              </a:rPr>
              <a:t>WHAT WE JUST SAW</a:t>
            </a:r>
            <a:endParaRPr/>
          </a:p>
        </p:txBody>
      </p:sp>
      <p:sp>
        <p:nvSpPr>
          <p:cNvPr id="182" name="Google Shape;182;p23"/>
          <p:cNvSpPr txBox="1"/>
          <p:nvPr/>
        </p:nvSpPr>
        <p:spPr>
          <a:xfrm>
            <a:off x="822960" y="1737360"/>
            <a:ext cx="5166360" cy="2194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1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The transfer worked.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1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The money didn't move.</a:t>
            </a:r>
            <a:endParaRPr/>
          </a:p>
        </p:txBody>
      </p:sp>
      <p:sp>
        <p:nvSpPr>
          <p:cNvPr id="183" name="Google Shape;183;p23"/>
          <p:cNvSpPr txBox="1"/>
          <p:nvPr/>
        </p:nvSpPr>
        <p:spPr>
          <a:xfrm>
            <a:off x="822960" y="3474720"/>
            <a:ext cx="516636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000">
                <a:solidFill>
                  <a:srgbClr val="C7D3E8"/>
                </a:solidFill>
                <a:latin typeface="Archivo"/>
                <a:ea typeface="Archivo"/>
                <a:cs typeface="Archivo"/>
                <a:sym typeface="Archivo"/>
              </a:rPr>
              <a:t>The receiver had not pre-approved me, so it made an offer instead. Once they accept, it lands. With a pre-approval it is instant.</a:t>
            </a:r>
            <a:endParaRPr/>
          </a:p>
        </p:txBody>
      </p:sp>
      <p:sp>
        <p:nvSpPr>
          <p:cNvPr id="184" name="Google Shape;184;p23"/>
          <p:cNvSpPr txBox="1"/>
          <p:nvPr/>
        </p:nvSpPr>
        <p:spPr>
          <a:xfrm>
            <a:off x="6446520" y="1828800"/>
            <a:ext cx="5166360" cy="3017520"/>
          </a:xfrm>
          <a:prstGeom prst="rect">
            <a:avLst/>
          </a:prstGeom>
          <a:solidFill>
            <a:srgbClr val="011A42"/>
          </a:solidFill>
          <a:ln cap="flat" cmpd="sng" w="12700">
            <a:solidFill>
              <a:srgbClr val="1E4E9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219450" lIns="256025" spcFirstLastPara="1" rIns="256025" wrap="square" tIns="2194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600">
                <a:solidFill>
                  <a:srgbClr val="38BDF8"/>
                </a:solidFill>
                <a:latin typeface="IBM Plex Mono"/>
                <a:ea typeface="IBM Plex Mono"/>
                <a:cs typeface="IBM Plex Mono"/>
                <a:sym typeface="IBM Plex Mono"/>
              </a:rPr>
              <a:t>"transferKind": "offer"</a:t>
            </a:r>
            <a:endParaRPr/>
          </a:p>
          <a:p>
            <a:pPr indent="0" lvl="0" marL="0" marR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b="0" sz="1600">
              <a:solidFill>
                <a:srgbClr val="38BDF8"/>
              </a:solidFill>
              <a:latin typeface="IBM Plex Mono"/>
              <a:ea typeface="IBM Plex Mono"/>
              <a:cs typeface="IBM Plex Mono"/>
              <a:sym typeface="IBM Plex Mono"/>
            </a:endParaRPr>
          </a:p>
          <a:p>
            <a:pPr indent="0" lvl="0" marL="0" marR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0" lang="en-US" sz="1600">
                <a:solidFill>
                  <a:srgbClr val="FFFFFF"/>
                </a:solidFill>
                <a:latin typeface="IBM Plex Mono"/>
                <a:ea typeface="IBM Plex Mono"/>
                <a:cs typeface="IBM Plex Mono"/>
                <a:sym typeface="IBM Plex Mono"/>
              </a:rPr>
              <a:t>This is an OFFER,</a:t>
            </a:r>
            <a:endParaRPr/>
          </a:p>
          <a:p>
            <a:pPr indent="0" lvl="0" marL="0" marR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0" lang="en-US" sz="1600">
                <a:solidFill>
                  <a:srgbClr val="FFFFFF"/>
                </a:solidFill>
                <a:latin typeface="IBM Plex Mono"/>
                <a:ea typeface="IBM Plex Mono"/>
                <a:cs typeface="IBM Plex Mono"/>
                <a:sym typeface="IBM Plex Mono"/>
              </a:rPr>
              <a:t>the money has not moved yet.</a:t>
            </a:r>
            <a:endParaRPr/>
          </a:p>
          <a:p>
            <a:pPr indent="0" lvl="0" marL="0" marR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b="0" sz="1600">
              <a:solidFill>
                <a:srgbClr val="FFFFFF"/>
              </a:solidFill>
              <a:latin typeface="IBM Plex Mono"/>
              <a:ea typeface="IBM Plex Mono"/>
              <a:cs typeface="IBM Plex Mono"/>
              <a:sym typeface="IBM Plex Mono"/>
            </a:endParaRPr>
          </a:p>
          <a:p>
            <a:pPr indent="0" lvl="0" marL="0" marR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0" lang="en-US" sz="1600">
                <a:solidFill>
                  <a:srgbClr val="FFFFFF"/>
                </a:solidFill>
                <a:latin typeface="IBM Plex Mono"/>
                <a:ea typeface="IBM Plex Mono"/>
                <a:cs typeface="IBM Plex Mono"/>
                <a:sym typeface="IBM Plex Mono"/>
              </a:rPr>
              <a:t>Accept it with:</a:t>
            </a:r>
            <a:endParaRPr/>
          </a:p>
          <a:p>
            <a:pPr indent="0" lvl="0" marL="0" marR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0" lang="en-US" sz="1600">
                <a:solidFill>
                  <a:srgbClr val="FFFFFF"/>
                </a:solidFill>
                <a:latin typeface="IBM Plex Mono"/>
                <a:ea typeface="IBM Plex Mono"/>
                <a:cs typeface="IBM Plex Mono"/>
                <a:sym typeface="IBM Plex Mono"/>
              </a:rPr>
              <a:t>  python3 c8lab.py accept &lt;id&gt; demo</a:t>
            </a:r>
            <a:endParaRPr/>
          </a:p>
        </p:txBody>
      </p:sp>
      <p:sp>
        <p:nvSpPr>
          <p:cNvPr id="185" name="Google Shape;185;p23"/>
          <p:cNvSpPr txBox="1"/>
          <p:nvPr/>
        </p:nvSpPr>
        <p:spPr>
          <a:xfrm>
            <a:off x="9997135" y="457200"/>
            <a:ext cx="15544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FFFFFF"/>
                </a:solidFill>
                <a:latin typeface="IBM Plex Mono"/>
                <a:ea typeface="IBM Plex Mono"/>
                <a:cs typeface="IBM Plex Mono"/>
                <a:sym typeface="IBM Plex Mono"/>
              </a:rPr>
              <a:t>CANTOR8</a:t>
            </a:r>
            <a:endParaRPr/>
          </a:p>
        </p:txBody>
      </p:sp>
      <p:sp>
        <p:nvSpPr>
          <p:cNvPr id="186" name="Google Shape;186;p23"/>
          <p:cNvSpPr txBox="1"/>
          <p:nvPr/>
        </p:nvSpPr>
        <p:spPr>
          <a:xfrm>
            <a:off x="9997135" y="6126480"/>
            <a:ext cx="15544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200">
                <a:solidFill>
                  <a:srgbClr val="7FA3D8"/>
                </a:solidFill>
                <a:latin typeface="IBM Plex Mono"/>
                <a:ea typeface="IBM Plex Mono"/>
                <a:cs typeface="IBM Plex Mono"/>
                <a:sym typeface="IBM Plex Mono"/>
              </a:rPr>
              <a:t>11 / 16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44AB3"/>
        </a:solid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4"/>
          <p:cNvSpPr txBox="1"/>
          <p:nvPr/>
        </p:nvSpPr>
        <p:spPr>
          <a:xfrm>
            <a:off x="822960" y="868680"/>
            <a:ext cx="51663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38BDF8"/>
                </a:solidFill>
                <a:latin typeface="IBM Plex Mono"/>
                <a:ea typeface="IBM Plex Mono"/>
                <a:cs typeface="IBM Plex Mono"/>
                <a:sym typeface="IBM Plex Mono"/>
              </a:rPr>
              <a:t>BUILDING ON CANTON</a:t>
            </a:r>
            <a:endParaRPr/>
          </a:p>
        </p:txBody>
      </p:sp>
      <p:sp>
        <p:nvSpPr>
          <p:cNvPr id="192" name="Google Shape;192;p24"/>
          <p:cNvSpPr txBox="1"/>
          <p:nvPr/>
        </p:nvSpPr>
        <p:spPr>
          <a:xfrm>
            <a:off x="822960" y="1828800"/>
            <a:ext cx="5166360" cy="2194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1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Four things that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1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work differently here.</a:t>
            </a:r>
            <a:endParaRPr/>
          </a:p>
        </p:txBody>
      </p:sp>
      <p:sp>
        <p:nvSpPr>
          <p:cNvPr id="193" name="Google Shape;193;p24"/>
          <p:cNvSpPr txBox="1"/>
          <p:nvPr/>
        </p:nvSpPr>
        <p:spPr>
          <a:xfrm>
            <a:off x="822960" y="3566160"/>
            <a:ext cx="516636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000">
                <a:solidFill>
                  <a:srgbClr val="C7D3E8"/>
                </a:solidFill>
                <a:latin typeface="Archivo"/>
                <a:ea typeface="Archivo"/>
                <a:cs typeface="Archivo"/>
                <a:sym typeface="Archivo"/>
              </a:rPr>
              <a:t>None of these are bugs. They fall out of the privacy model, and knowing them today saves you an afternoon.</a:t>
            </a:r>
            <a:endParaRPr/>
          </a:p>
        </p:txBody>
      </p:sp>
      <p:sp>
        <p:nvSpPr>
          <p:cNvPr id="194" name="Google Shape;194;p24"/>
          <p:cNvSpPr txBox="1"/>
          <p:nvPr/>
        </p:nvSpPr>
        <p:spPr>
          <a:xfrm>
            <a:off x="6446520" y="1463040"/>
            <a:ext cx="5166360" cy="4206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38BDF8"/>
                </a:solidFill>
                <a:latin typeface="IBM Plex Mono"/>
                <a:ea typeface="IBM Plex Mono"/>
                <a:cs typeface="IBM Plex Mono"/>
                <a:sym typeface="IBM Plex Mono"/>
              </a:rPr>
              <a:t>-   </a:t>
            </a:r>
            <a:r>
              <a:rPr b="1" lang="en-US" sz="19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You see what you are part of</a:t>
            </a:r>
            <a:endParaRPr/>
          </a:p>
          <a:p>
            <a:pPr indent="0" lvl="0" marL="0" marR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0" lang="en-US" sz="1700">
                <a:solidFill>
                  <a:srgbClr val="C7D3E8"/>
                </a:solidFill>
                <a:latin typeface="Archivo"/>
                <a:ea typeface="Archivo"/>
                <a:cs typeface="Archivo"/>
                <a:sym typeface="Archivo"/>
              </a:rPr>
              <a:t>     there is no query for everything. Need a global view? Build an index.</a:t>
            </a:r>
            <a:endParaRPr/>
          </a:p>
          <a:p>
            <a:pPr indent="0" lvl="0" marL="0" marR="0" rtl="0" algn="l">
              <a:spcBef>
                <a:spcPts val="130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38BDF8"/>
                </a:solidFill>
                <a:latin typeface="IBM Plex Mono"/>
                <a:ea typeface="IBM Plex Mono"/>
                <a:cs typeface="IBM Plex Mono"/>
                <a:sym typeface="IBM Plex Mono"/>
              </a:rPr>
              <a:t>-   </a:t>
            </a:r>
            <a:r>
              <a:rPr b="1" lang="en-US" sz="19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Identity and permission are separate</a:t>
            </a:r>
            <a:endParaRPr/>
          </a:p>
          <a:p>
            <a:pPr indent="0" lvl="0" marL="0" marR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0" lang="en-US" sz="1700">
                <a:solidFill>
                  <a:srgbClr val="C7D3E8"/>
                </a:solidFill>
                <a:latin typeface="Archivo"/>
                <a:ea typeface="Archivo"/>
                <a:cs typeface="Archivo"/>
                <a:sym typeface="Archivo"/>
              </a:rPr>
              <a:t>     a token says who you are. Rights say which party you can act for.</a:t>
            </a:r>
            <a:endParaRPr/>
          </a:p>
          <a:p>
            <a:pPr indent="0" lvl="0" marL="0" marR="0" rtl="0" algn="l">
              <a:spcBef>
                <a:spcPts val="130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38BDF8"/>
                </a:solidFill>
                <a:latin typeface="IBM Plex Mono"/>
                <a:ea typeface="IBM Plex Mono"/>
                <a:cs typeface="IBM Plex Mono"/>
                <a:sym typeface="IBM Plex Mono"/>
              </a:rPr>
              <a:t>-   </a:t>
            </a:r>
            <a:r>
              <a:rPr b="1" lang="en-US" sz="19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Your balance is contracts, not a number</a:t>
            </a:r>
            <a:endParaRPr/>
          </a:p>
          <a:p>
            <a:pPr indent="0" lvl="0" marL="0" marR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0" lang="en-US" sz="1700">
                <a:solidFill>
                  <a:srgbClr val="C7D3E8"/>
                </a:solidFill>
                <a:latin typeface="Archivo"/>
                <a:ea typeface="Archivo"/>
                <a:cs typeface="Archivo"/>
                <a:sym typeface="Archivo"/>
              </a:rPr>
              <a:t>     like notes in a wallet. Two payments at once can reach for the same note.</a:t>
            </a:r>
            <a:endParaRPr/>
          </a:p>
          <a:p>
            <a:pPr indent="0" lvl="0" marL="0" marR="0" rtl="0" algn="l">
              <a:spcBef>
                <a:spcPts val="130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38BDF8"/>
                </a:solidFill>
                <a:latin typeface="IBM Plex Mono"/>
                <a:ea typeface="IBM Plex Mono"/>
                <a:cs typeface="IBM Plex Mono"/>
                <a:sym typeface="IBM Plex Mono"/>
              </a:rPr>
              <a:t>-   </a:t>
            </a:r>
            <a:r>
              <a:rPr b="1" lang="en-US" sz="19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A token is code plus a service</a:t>
            </a:r>
            <a:endParaRPr/>
          </a:p>
          <a:p>
            <a:pPr indent="0" lvl="0" marL="0" marR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0" lang="en-US" sz="1700">
                <a:solidFill>
                  <a:srgbClr val="C7D3E8"/>
                </a:solidFill>
                <a:latin typeface="Archivo"/>
                <a:ea typeface="Archivo"/>
                <a:cs typeface="Archivo"/>
                <a:sym typeface="Archivo"/>
              </a:rPr>
              <a:t>     the issuer hands you what you need for each transfer. Ask it, don't guess.</a:t>
            </a:r>
            <a:endParaRPr/>
          </a:p>
        </p:txBody>
      </p:sp>
      <p:sp>
        <p:nvSpPr>
          <p:cNvPr id="195" name="Google Shape;195;p24"/>
          <p:cNvSpPr txBox="1"/>
          <p:nvPr/>
        </p:nvSpPr>
        <p:spPr>
          <a:xfrm>
            <a:off x="9997135" y="457200"/>
            <a:ext cx="15544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FFFFFF"/>
                </a:solidFill>
                <a:latin typeface="IBM Plex Mono"/>
                <a:ea typeface="IBM Plex Mono"/>
                <a:cs typeface="IBM Plex Mono"/>
                <a:sym typeface="IBM Plex Mono"/>
              </a:rPr>
              <a:t>CANTOR8</a:t>
            </a:r>
            <a:endParaRPr/>
          </a:p>
        </p:txBody>
      </p:sp>
      <p:sp>
        <p:nvSpPr>
          <p:cNvPr id="196" name="Google Shape;196;p24"/>
          <p:cNvSpPr txBox="1"/>
          <p:nvPr/>
        </p:nvSpPr>
        <p:spPr>
          <a:xfrm>
            <a:off x="9997135" y="6126480"/>
            <a:ext cx="15544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200">
                <a:solidFill>
                  <a:srgbClr val="7FA3D8"/>
                </a:solidFill>
                <a:latin typeface="IBM Plex Mono"/>
                <a:ea typeface="IBM Plex Mono"/>
                <a:cs typeface="IBM Plex Mono"/>
                <a:sym typeface="IBM Plex Mono"/>
              </a:rPr>
              <a:t>12 / 16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44AB3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5"/>
          <p:cNvSpPr txBox="1"/>
          <p:nvPr/>
        </p:nvSpPr>
        <p:spPr>
          <a:xfrm>
            <a:off x="822960" y="868680"/>
            <a:ext cx="51663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38BDF8"/>
                </a:solidFill>
                <a:latin typeface="IBM Plex Mono"/>
                <a:ea typeface="IBM Plex Mono"/>
                <a:cs typeface="IBM Plex Mono"/>
                <a:sym typeface="IBM Plex Mono"/>
              </a:rPr>
              <a:t>WHAT YOU CAN BUILD TODAY</a:t>
            </a:r>
            <a:endParaRPr/>
          </a:p>
        </p:txBody>
      </p:sp>
      <p:sp>
        <p:nvSpPr>
          <p:cNvPr id="202" name="Google Shape;202;p25"/>
          <p:cNvSpPr txBox="1"/>
          <p:nvPr/>
        </p:nvSpPr>
        <p:spPr>
          <a:xfrm>
            <a:off x="822960" y="1828800"/>
            <a:ext cx="5166360" cy="2194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Three tracks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for today.</a:t>
            </a:r>
            <a:endParaRPr/>
          </a:p>
        </p:txBody>
      </p:sp>
      <p:sp>
        <p:nvSpPr>
          <p:cNvPr id="203" name="Google Shape;203;p25"/>
          <p:cNvSpPr txBox="1"/>
          <p:nvPr/>
        </p:nvSpPr>
        <p:spPr>
          <a:xfrm>
            <a:off x="822960" y="3566160"/>
            <a:ext cx="516636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000">
                <a:solidFill>
                  <a:srgbClr val="C7D3E8"/>
                </a:solidFill>
                <a:latin typeface="Archivo"/>
                <a:ea typeface="Archivo"/>
                <a:cs typeface="Archivo"/>
                <a:sym typeface="Archivo"/>
              </a:rPr>
              <a:t>You already have these, they went out yesterday. Two of them you build, one of them you argue.</a:t>
            </a:r>
            <a:endParaRPr/>
          </a:p>
        </p:txBody>
      </p:sp>
      <p:sp>
        <p:nvSpPr>
          <p:cNvPr id="204" name="Google Shape;204;p25"/>
          <p:cNvSpPr txBox="1"/>
          <p:nvPr/>
        </p:nvSpPr>
        <p:spPr>
          <a:xfrm>
            <a:off x="6446520" y="1005840"/>
            <a:ext cx="516636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>
                <a:solidFill>
                  <a:srgbClr val="7FA3D8"/>
                </a:solidFill>
                <a:latin typeface="IBM Plex Mono"/>
                <a:ea typeface="IBM Plex Mono"/>
                <a:cs typeface="IBM Plex Mono"/>
                <a:sym typeface="IBM Plex Mono"/>
              </a:rPr>
              <a:t>API - PYTHON, NO DAML</a:t>
            </a:r>
            <a:endParaRPr/>
          </a:p>
        </p:txBody>
      </p:sp>
      <p:sp>
        <p:nvSpPr>
          <p:cNvPr id="205" name="Google Shape;205;p25"/>
          <p:cNvSpPr txBox="1"/>
          <p:nvPr/>
        </p:nvSpPr>
        <p:spPr>
          <a:xfrm>
            <a:off x="6446520" y="1389888"/>
            <a:ext cx="5166360" cy="4206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38BDF8"/>
                </a:solidFill>
                <a:latin typeface="IBM Plex Mono"/>
                <a:ea typeface="IBM Plex Mono"/>
                <a:cs typeface="IBM Plex Mono"/>
                <a:sym typeface="IBM Plex Mono"/>
              </a:rPr>
              <a:t>-   </a:t>
            </a:r>
            <a:r>
              <a:rPr b="1" lang="en-US" sz="19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Build a scanner</a:t>
            </a:r>
            <a:endParaRPr/>
          </a:p>
          <a:p>
            <a:pPr indent="0" lvl="0" marL="0" marR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0" lang="en-US" sz="1700">
                <a:solidFill>
                  <a:srgbClr val="C7D3E8"/>
                </a:solidFill>
                <a:latin typeface="Archivo"/>
                <a:ea typeface="Archivo"/>
                <a:cs typeface="Archivo"/>
                <a:sym typeface="Archivo"/>
              </a:rPr>
              <a:t>     index the ledger, serve balances and history</a:t>
            </a:r>
            <a:endParaRPr/>
          </a:p>
          <a:p>
            <a:pPr indent="0" lvl="0" marL="0" marR="0" rtl="0" algn="l">
              <a:spcBef>
                <a:spcPts val="130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38BDF8"/>
                </a:solidFill>
                <a:latin typeface="IBM Plex Mono"/>
                <a:ea typeface="IBM Plex Mono"/>
                <a:cs typeface="IBM Plex Mono"/>
                <a:sym typeface="IBM Plex Mono"/>
              </a:rPr>
              <a:t>-   </a:t>
            </a:r>
            <a:r>
              <a:rPr b="1" lang="en-US" sz="19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Catch the drift</a:t>
            </a:r>
            <a:endParaRPr/>
          </a:p>
          <a:p>
            <a:pPr indent="0" lvl="0" marL="0" marR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0" lang="en-US" sz="1700">
                <a:solidFill>
                  <a:srgbClr val="C7D3E8"/>
                </a:solidFill>
                <a:latin typeface="Archivo"/>
                <a:ea typeface="Archivo"/>
                <a:cs typeface="Archivo"/>
                <a:sym typeface="Archivo"/>
              </a:rPr>
              <a:t>     spot when a database and the ledger disagree</a:t>
            </a:r>
            <a:endParaRPr/>
          </a:p>
        </p:txBody>
      </p:sp>
      <p:sp>
        <p:nvSpPr>
          <p:cNvPr id="206" name="Google Shape;206;p25"/>
          <p:cNvSpPr txBox="1"/>
          <p:nvPr/>
        </p:nvSpPr>
        <p:spPr>
          <a:xfrm>
            <a:off x="6446520" y="3246120"/>
            <a:ext cx="516636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>
                <a:solidFill>
                  <a:srgbClr val="7FA3D8"/>
                </a:solidFill>
                <a:latin typeface="IBM Plex Mono"/>
                <a:ea typeface="IBM Plex Mono"/>
                <a:cs typeface="IBM Plex Mono"/>
                <a:sym typeface="IBM Plex Mono"/>
              </a:rPr>
              <a:t>DAML - SMART CONTRACTS</a:t>
            </a:r>
            <a:endParaRPr/>
          </a:p>
        </p:txBody>
      </p:sp>
      <p:sp>
        <p:nvSpPr>
          <p:cNvPr id="207" name="Google Shape;207;p25"/>
          <p:cNvSpPr txBox="1"/>
          <p:nvPr/>
        </p:nvSpPr>
        <p:spPr>
          <a:xfrm>
            <a:off x="6446520" y="3630168"/>
            <a:ext cx="5166360" cy="4206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38BDF8"/>
                </a:solidFill>
                <a:latin typeface="IBM Plex Mono"/>
                <a:ea typeface="IBM Plex Mono"/>
                <a:cs typeface="IBM Plex Mono"/>
                <a:sym typeface="IBM Plex Mono"/>
              </a:rPr>
              <a:t>-   </a:t>
            </a:r>
            <a:r>
              <a:rPr b="1" lang="en-US" sz="19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A wallet for an AI agent</a:t>
            </a:r>
            <a:endParaRPr/>
          </a:p>
          <a:p>
            <a:pPr indent="0" lvl="0" marL="0" marR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0" lang="en-US" sz="1700">
                <a:solidFill>
                  <a:srgbClr val="C7D3E8"/>
                </a:solidFill>
                <a:latin typeface="Archivo"/>
                <a:ea typeface="Archivo"/>
                <a:cs typeface="Archivo"/>
                <a:sym typeface="Archivo"/>
              </a:rPr>
              <a:t>     spend limits enforced on the ledger</a:t>
            </a:r>
            <a:endParaRPr/>
          </a:p>
        </p:txBody>
      </p:sp>
      <p:sp>
        <p:nvSpPr>
          <p:cNvPr id="208" name="Google Shape;208;p25"/>
          <p:cNvSpPr txBox="1"/>
          <p:nvPr/>
        </p:nvSpPr>
        <p:spPr>
          <a:xfrm>
            <a:off x="6446520" y="4617720"/>
            <a:ext cx="516636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>
                <a:solidFill>
                  <a:srgbClr val="7FA3D8"/>
                </a:solidFill>
                <a:latin typeface="IBM Plex Mono"/>
                <a:ea typeface="IBM Plex Mono"/>
                <a:cs typeface="IBM Plex Mono"/>
                <a:sym typeface="IBM Plex Mono"/>
              </a:rPr>
              <a:t>NO CODE - WRITE IT OR FILM IT</a:t>
            </a:r>
            <a:endParaRPr/>
          </a:p>
        </p:txBody>
      </p:sp>
      <p:sp>
        <p:nvSpPr>
          <p:cNvPr id="209" name="Google Shape;209;p25"/>
          <p:cNvSpPr txBox="1"/>
          <p:nvPr/>
        </p:nvSpPr>
        <p:spPr>
          <a:xfrm>
            <a:off x="6446520" y="5001768"/>
            <a:ext cx="5166360" cy="4206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38BDF8"/>
                </a:solidFill>
                <a:latin typeface="IBM Plex Mono"/>
                <a:ea typeface="IBM Plex Mono"/>
                <a:cs typeface="IBM Plex Mono"/>
                <a:sym typeface="IBM Plex Mono"/>
              </a:rPr>
              <a:t>-   </a:t>
            </a:r>
            <a:r>
              <a:rPr b="1" lang="en-US" sz="19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What Canton can do that Ethereum cannot</a:t>
            </a:r>
            <a:endParaRPr/>
          </a:p>
          <a:p>
            <a:pPr indent="0" lvl="0" marL="0" marR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0" lang="en-US" sz="1700">
                <a:solidFill>
                  <a:srgbClr val="C7D3E8"/>
                </a:solidFill>
                <a:latin typeface="Archivo"/>
                <a:ea typeface="Archivo"/>
                <a:cs typeface="Archivo"/>
                <a:sym typeface="Archivo"/>
              </a:rPr>
              <a:t>     pick one real use case</a:t>
            </a:r>
            <a:endParaRPr/>
          </a:p>
        </p:txBody>
      </p:sp>
      <p:sp>
        <p:nvSpPr>
          <p:cNvPr id="210" name="Google Shape;210;p25"/>
          <p:cNvSpPr txBox="1"/>
          <p:nvPr/>
        </p:nvSpPr>
        <p:spPr>
          <a:xfrm>
            <a:off x="9997135" y="457200"/>
            <a:ext cx="15544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FFFFFF"/>
                </a:solidFill>
                <a:latin typeface="IBM Plex Mono"/>
                <a:ea typeface="IBM Plex Mono"/>
                <a:cs typeface="IBM Plex Mono"/>
                <a:sym typeface="IBM Plex Mono"/>
              </a:rPr>
              <a:t>CANTOR8</a:t>
            </a:r>
            <a:endParaRPr/>
          </a:p>
        </p:txBody>
      </p:sp>
      <p:sp>
        <p:nvSpPr>
          <p:cNvPr id="211" name="Google Shape;211;p25"/>
          <p:cNvSpPr txBox="1"/>
          <p:nvPr/>
        </p:nvSpPr>
        <p:spPr>
          <a:xfrm>
            <a:off x="9997135" y="6126480"/>
            <a:ext cx="15544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200">
                <a:solidFill>
                  <a:srgbClr val="7FA3D8"/>
                </a:solidFill>
                <a:latin typeface="IBM Plex Mono"/>
                <a:ea typeface="IBM Plex Mono"/>
                <a:cs typeface="IBM Plex Mono"/>
                <a:sym typeface="IBM Plex Mono"/>
              </a:rPr>
              <a:t>13 / 16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44AB3"/>
        </a:solidFill>
      </p:bgPr>
    </p:bg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6"/>
          <p:cNvSpPr txBox="1"/>
          <p:nvPr/>
        </p:nvSpPr>
        <p:spPr>
          <a:xfrm>
            <a:off x="822960" y="868680"/>
            <a:ext cx="51663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38BDF8"/>
                </a:solidFill>
                <a:latin typeface="IBM Plex Mono"/>
                <a:ea typeface="IBM Plex Mono"/>
                <a:cs typeface="IBM Plex Mono"/>
                <a:sym typeface="IBM Plex Mono"/>
              </a:rPr>
              <a:t>ACCELERATOR</a:t>
            </a:r>
            <a:endParaRPr/>
          </a:p>
        </p:txBody>
      </p:sp>
      <p:sp>
        <p:nvSpPr>
          <p:cNvPr id="217" name="Google Shape;217;p26"/>
          <p:cNvSpPr txBox="1"/>
          <p:nvPr/>
        </p:nvSpPr>
        <p:spPr>
          <a:xfrm>
            <a:off x="822960" y="1828800"/>
            <a:ext cx="5166360" cy="2194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1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Three problems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1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we have not solved.</a:t>
            </a:r>
            <a:endParaRPr/>
          </a:p>
        </p:txBody>
      </p:sp>
      <p:sp>
        <p:nvSpPr>
          <p:cNvPr id="218" name="Google Shape;218;p26"/>
          <p:cNvSpPr txBox="1"/>
          <p:nvPr/>
        </p:nvSpPr>
        <p:spPr>
          <a:xfrm>
            <a:off x="822960" y="3566160"/>
            <a:ext cx="516636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000">
                <a:solidFill>
                  <a:srgbClr val="C7D3E8"/>
                </a:solidFill>
                <a:latin typeface="Archivo"/>
                <a:ea typeface="Archivo"/>
                <a:cs typeface="Archivo"/>
                <a:sym typeface="Archivo"/>
              </a:rPr>
              <a:t>Deliberately too big for one day. These are not consolation prizes, they are real problems we have. If one grabs you, come and find me today.</a:t>
            </a:r>
            <a:endParaRPr/>
          </a:p>
        </p:txBody>
      </p:sp>
      <p:sp>
        <p:nvSpPr>
          <p:cNvPr id="219" name="Google Shape;219;p26"/>
          <p:cNvSpPr txBox="1"/>
          <p:nvPr/>
        </p:nvSpPr>
        <p:spPr>
          <a:xfrm>
            <a:off x="6446520" y="1234440"/>
            <a:ext cx="516636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>
                <a:solidFill>
                  <a:srgbClr val="7FA3D8"/>
                </a:solidFill>
                <a:latin typeface="IBM Plex Mono"/>
                <a:ea typeface="IBM Plex Mono"/>
                <a:cs typeface="IBM Plex Mono"/>
                <a:sym typeface="IBM Plex Mono"/>
              </a:rPr>
              <a:t>BIGGER THAN A DAY - CARRIES ON AFTER IT</a:t>
            </a:r>
            <a:endParaRPr/>
          </a:p>
        </p:txBody>
      </p:sp>
      <p:sp>
        <p:nvSpPr>
          <p:cNvPr id="220" name="Google Shape;220;p26"/>
          <p:cNvSpPr txBox="1"/>
          <p:nvPr/>
        </p:nvSpPr>
        <p:spPr>
          <a:xfrm>
            <a:off x="6446520" y="1645920"/>
            <a:ext cx="5166360" cy="4206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38BDF8"/>
                </a:solidFill>
                <a:latin typeface="IBM Plex Mono"/>
                <a:ea typeface="IBM Plex Mono"/>
                <a:cs typeface="IBM Plex Mono"/>
                <a:sym typeface="IBM Plex Mono"/>
              </a:rPr>
              <a:t>-   </a:t>
            </a:r>
            <a:r>
              <a:rPr b="1" lang="en-US" sz="19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Holding management under load</a:t>
            </a:r>
            <a:endParaRPr/>
          </a:p>
          <a:p>
            <a:pPr indent="0" lvl="0" marL="0" marR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0" lang="en-US" sz="1700">
                <a:solidFill>
                  <a:srgbClr val="C7D3E8"/>
                </a:solidFill>
                <a:latin typeface="Archivo"/>
                <a:ea typeface="Archivo"/>
                <a:cs typeface="Archivo"/>
                <a:sym typeface="Archivo"/>
              </a:rPr>
              <a:t>     the notes-in-a-wallet problem, solved properly</a:t>
            </a:r>
            <a:endParaRPr/>
          </a:p>
          <a:p>
            <a:pPr indent="0" lvl="0" marL="0" marR="0" rtl="0" algn="l">
              <a:spcBef>
                <a:spcPts val="130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38BDF8"/>
                </a:solidFill>
                <a:latin typeface="IBM Plex Mono"/>
                <a:ea typeface="IBM Plex Mono"/>
                <a:cs typeface="IBM Plex Mono"/>
                <a:sym typeface="IBM Plex Mono"/>
              </a:rPr>
              <a:t>-   </a:t>
            </a:r>
            <a:r>
              <a:rPr b="1" lang="en-US" sz="19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Token standard V2</a:t>
            </a:r>
            <a:endParaRPr/>
          </a:p>
          <a:p>
            <a:pPr indent="0" lvl="0" marL="0" marR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0" lang="en-US" sz="1700">
                <a:solidFill>
                  <a:srgbClr val="C7D3E8"/>
                </a:solidFill>
                <a:latin typeface="Archivo"/>
                <a:ea typeface="Archivo"/>
                <a:cs typeface="Archivo"/>
                <a:sym typeface="Archivo"/>
              </a:rPr>
              <a:t>     batch settlement where nobody sees the other legs</a:t>
            </a:r>
            <a:endParaRPr/>
          </a:p>
          <a:p>
            <a:pPr indent="0" lvl="0" marL="0" marR="0" rtl="0" algn="l">
              <a:spcBef>
                <a:spcPts val="130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38BDF8"/>
                </a:solidFill>
                <a:latin typeface="IBM Plex Mono"/>
                <a:ea typeface="IBM Plex Mono"/>
                <a:cs typeface="IBM Plex Mono"/>
                <a:sym typeface="IBM Plex Mono"/>
              </a:rPr>
              <a:t>-   </a:t>
            </a:r>
            <a:r>
              <a:rPr b="1" lang="en-US" sz="19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On-chain governance</a:t>
            </a:r>
            <a:endParaRPr/>
          </a:p>
          <a:p>
            <a:pPr indent="0" lvl="0" marL="0" marR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0" lang="en-US" sz="1700">
                <a:solidFill>
                  <a:srgbClr val="C7D3E8"/>
                </a:solidFill>
                <a:latin typeface="Archivo"/>
                <a:ea typeface="Archivo"/>
                <a:cs typeface="Archivo"/>
                <a:sym typeface="Archivo"/>
              </a:rPr>
              <a:t>     voting when you cannot see the voters</a:t>
            </a:r>
            <a:endParaRPr/>
          </a:p>
        </p:txBody>
      </p:sp>
      <p:sp>
        <p:nvSpPr>
          <p:cNvPr id="221" name="Google Shape;221;p26"/>
          <p:cNvSpPr txBox="1"/>
          <p:nvPr/>
        </p:nvSpPr>
        <p:spPr>
          <a:xfrm>
            <a:off x="9997135" y="457200"/>
            <a:ext cx="15544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FFFFFF"/>
                </a:solidFill>
                <a:latin typeface="IBM Plex Mono"/>
                <a:ea typeface="IBM Plex Mono"/>
                <a:cs typeface="IBM Plex Mono"/>
                <a:sym typeface="IBM Plex Mono"/>
              </a:rPr>
              <a:t>CANTOR8</a:t>
            </a:r>
            <a:endParaRPr/>
          </a:p>
        </p:txBody>
      </p:sp>
      <p:sp>
        <p:nvSpPr>
          <p:cNvPr id="222" name="Google Shape;222;p26"/>
          <p:cNvSpPr txBox="1"/>
          <p:nvPr/>
        </p:nvSpPr>
        <p:spPr>
          <a:xfrm>
            <a:off x="9997135" y="6126480"/>
            <a:ext cx="15544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200">
                <a:solidFill>
                  <a:srgbClr val="7FA3D8"/>
                </a:solidFill>
                <a:latin typeface="IBM Plex Mono"/>
                <a:ea typeface="IBM Plex Mono"/>
                <a:cs typeface="IBM Plex Mono"/>
                <a:sym typeface="IBM Plex Mono"/>
              </a:rPr>
              <a:t>14 / 16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44AB3"/>
        </a:solidFill>
      </p:bgPr>
    </p:bg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7"/>
          <p:cNvSpPr txBox="1"/>
          <p:nvPr/>
        </p:nvSpPr>
        <p:spPr>
          <a:xfrm>
            <a:off x="822960" y="868680"/>
            <a:ext cx="51663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38BDF8"/>
                </a:solidFill>
                <a:latin typeface="IBM Plex Mono"/>
                <a:ea typeface="IBM Plex Mono"/>
                <a:cs typeface="IBM Plex Mono"/>
                <a:sym typeface="IBM Plex Mono"/>
              </a:rPr>
              <a:t>EVERYTHING I JUST RAN</a:t>
            </a:r>
            <a:endParaRPr/>
          </a:p>
        </p:txBody>
      </p:sp>
      <p:pic>
        <p:nvPicPr>
          <p:cNvPr descr="qr.png" id="228" name="Google Shape;228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2960" y="1554480"/>
            <a:ext cx="2103120" cy="2103120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27"/>
          <p:cNvSpPr txBox="1"/>
          <p:nvPr/>
        </p:nvSpPr>
        <p:spPr>
          <a:xfrm>
            <a:off x="3154680" y="2011680"/>
            <a:ext cx="2926080" cy="1554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00">
                <a:solidFill>
                  <a:srgbClr val="38BDF8"/>
                </a:solidFill>
                <a:latin typeface="IBM Plex Mono"/>
                <a:ea typeface="IBM Plex Mono"/>
                <a:cs typeface="IBM Plex Mono"/>
                <a:sym typeface="IBM Plex Mono"/>
              </a:rPr>
              <a:t>github.com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00">
                <a:solidFill>
                  <a:srgbClr val="38BDF8"/>
                </a:solidFill>
                <a:latin typeface="IBM Plex Mono"/>
                <a:ea typeface="IBM Plex Mono"/>
                <a:cs typeface="IBM Plex Mono"/>
                <a:sym typeface="IBM Plex Mono"/>
              </a:rPr>
              <a:t>/Cantor8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00">
                <a:solidFill>
                  <a:srgbClr val="38BDF8"/>
                </a:solidFill>
                <a:latin typeface="IBM Plex Mono"/>
                <a:ea typeface="IBM Plex Mono"/>
                <a:cs typeface="IBM Plex Mono"/>
                <a:sym typeface="IBM Plex Mono"/>
              </a:rPr>
              <a:t>/hackathon-toolkit</a:t>
            </a:r>
            <a:endParaRPr/>
          </a:p>
        </p:txBody>
      </p:sp>
      <p:sp>
        <p:nvSpPr>
          <p:cNvPr id="230" name="Google Shape;230;p27"/>
          <p:cNvSpPr txBox="1"/>
          <p:nvPr/>
        </p:nvSpPr>
        <p:spPr>
          <a:xfrm>
            <a:off x="822960" y="4023360"/>
            <a:ext cx="516636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000">
                <a:solidFill>
                  <a:srgbClr val="C7D3E8"/>
                </a:solidFill>
                <a:latin typeface="Archivo"/>
                <a:ea typeface="Archivo"/>
                <a:cs typeface="Archivo"/>
                <a:sym typeface="Archivo"/>
              </a:rPr>
              <a:t>Python, no installs. Ten minutes to your first transaction.</a:t>
            </a:r>
            <a:endParaRPr/>
          </a:p>
        </p:txBody>
      </p:sp>
      <p:sp>
        <p:nvSpPr>
          <p:cNvPr id="231" name="Google Shape;231;p27"/>
          <p:cNvSpPr txBox="1"/>
          <p:nvPr/>
        </p:nvSpPr>
        <p:spPr>
          <a:xfrm>
            <a:off x="6446520" y="1737360"/>
            <a:ext cx="5166360" cy="4206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38BDF8"/>
                </a:solidFill>
                <a:latin typeface="IBM Plex Mono"/>
                <a:ea typeface="IBM Plex Mono"/>
                <a:cs typeface="IBM Plex Mono"/>
                <a:sym typeface="IBM Plex Mono"/>
              </a:rPr>
              <a:t>-   </a:t>
            </a:r>
            <a:r>
              <a:rPr b="1" lang="en-US" sz="19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SETUP.md</a:t>
            </a:r>
            <a:endParaRPr/>
          </a:p>
          <a:p>
            <a:pPr indent="0" lvl="0" marL="0" marR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0" lang="en-US" sz="1700">
                <a:solidFill>
                  <a:srgbClr val="C7D3E8"/>
                </a:solidFill>
                <a:latin typeface="Archivo"/>
                <a:ea typeface="Archivo"/>
                <a:cs typeface="Archivo"/>
                <a:sym typeface="Archivo"/>
              </a:rPr>
              <a:t>     start here. Docker, ports, and Daml if you need it.</a:t>
            </a:r>
            <a:endParaRPr/>
          </a:p>
          <a:p>
            <a:pPr indent="0" lvl="0" marL="0" marR="0" rtl="0" algn="l">
              <a:spcBef>
                <a:spcPts val="130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38BDF8"/>
                </a:solidFill>
                <a:latin typeface="IBM Plex Mono"/>
                <a:ea typeface="IBM Plex Mono"/>
                <a:cs typeface="IBM Plex Mono"/>
                <a:sym typeface="IBM Plex Mono"/>
              </a:rPr>
              <a:t>-   </a:t>
            </a:r>
            <a:r>
              <a:rPr b="1" lang="en-US" sz="19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README.md</a:t>
            </a:r>
            <a:endParaRPr/>
          </a:p>
          <a:p>
            <a:pPr indent="0" lvl="0" marL="0" marR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0" lang="en-US" sz="1700">
                <a:solidFill>
                  <a:srgbClr val="C7D3E8"/>
                </a:solidFill>
                <a:latin typeface="Archivo"/>
                <a:ea typeface="Archivo"/>
                <a:cs typeface="Archivo"/>
                <a:sym typeface="Archivo"/>
              </a:rPr>
              <a:t>     the six-step lab I just demoed</a:t>
            </a:r>
            <a:endParaRPr/>
          </a:p>
          <a:p>
            <a:pPr indent="0" lvl="0" marL="0" marR="0" rtl="0" algn="l">
              <a:spcBef>
                <a:spcPts val="130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38BDF8"/>
                </a:solidFill>
                <a:latin typeface="IBM Plex Mono"/>
                <a:ea typeface="IBM Plex Mono"/>
                <a:cs typeface="IBM Plex Mono"/>
                <a:sym typeface="IBM Plex Mono"/>
              </a:rPr>
              <a:t>-   </a:t>
            </a:r>
            <a:r>
              <a:rPr b="1" lang="en-US" sz="19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TROUBLESHOOTING.md</a:t>
            </a:r>
            <a:endParaRPr/>
          </a:p>
          <a:p>
            <a:pPr indent="0" lvl="0" marL="0" marR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0" lang="en-US" sz="1700">
                <a:solidFill>
                  <a:srgbClr val="C7D3E8"/>
                </a:solidFill>
                <a:latin typeface="Archivo"/>
                <a:ea typeface="Archivo"/>
                <a:cs typeface="Archivo"/>
                <a:sym typeface="Archivo"/>
              </a:rPr>
              <a:t>     every error I hit while building it, with the fix</a:t>
            </a:r>
            <a:endParaRPr/>
          </a:p>
          <a:p>
            <a:pPr indent="0" lvl="0" marL="0" marR="0" rtl="0" algn="l">
              <a:spcBef>
                <a:spcPts val="130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38BDF8"/>
                </a:solidFill>
                <a:latin typeface="IBM Plex Mono"/>
                <a:ea typeface="IBM Plex Mono"/>
                <a:cs typeface="IBM Plex Mono"/>
                <a:sym typeface="IBM Plex Mono"/>
              </a:rPr>
              <a:t>-   </a:t>
            </a:r>
            <a:r>
              <a:rPr b="1" lang="en-US" sz="19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daml-starter/</a:t>
            </a:r>
            <a:endParaRPr/>
          </a:p>
          <a:p>
            <a:pPr indent="0" lvl="0" marL="0" marR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0" lang="en-US" sz="1700">
                <a:solidFill>
                  <a:srgbClr val="C7D3E8"/>
                </a:solidFill>
                <a:latin typeface="Archivo"/>
                <a:ea typeface="Archivo"/>
                <a:cs typeface="Archivo"/>
                <a:sym typeface="Archivo"/>
              </a:rPr>
              <a:t>     working contracts to copy from</a:t>
            </a:r>
            <a:endParaRPr/>
          </a:p>
        </p:txBody>
      </p:sp>
      <p:sp>
        <p:nvSpPr>
          <p:cNvPr id="232" name="Google Shape;232;p27"/>
          <p:cNvSpPr txBox="1"/>
          <p:nvPr/>
        </p:nvSpPr>
        <p:spPr>
          <a:xfrm>
            <a:off x="9997135" y="457200"/>
            <a:ext cx="15544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FFFFFF"/>
                </a:solidFill>
                <a:latin typeface="IBM Plex Mono"/>
                <a:ea typeface="IBM Plex Mono"/>
                <a:cs typeface="IBM Plex Mono"/>
                <a:sym typeface="IBM Plex Mono"/>
              </a:rPr>
              <a:t>CANTOR8</a:t>
            </a:r>
            <a:endParaRPr/>
          </a:p>
        </p:txBody>
      </p:sp>
      <p:sp>
        <p:nvSpPr>
          <p:cNvPr id="233" name="Google Shape;233;p27"/>
          <p:cNvSpPr txBox="1"/>
          <p:nvPr/>
        </p:nvSpPr>
        <p:spPr>
          <a:xfrm>
            <a:off x="9997135" y="6126480"/>
            <a:ext cx="15544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200">
                <a:solidFill>
                  <a:srgbClr val="7FA3D8"/>
                </a:solidFill>
                <a:latin typeface="IBM Plex Mono"/>
                <a:ea typeface="IBM Plex Mono"/>
                <a:cs typeface="IBM Plex Mono"/>
                <a:sym typeface="IBM Plex Mono"/>
              </a:rPr>
              <a:t>15 / 16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44AB3"/>
        </a:solidFill>
      </p:bgPr>
    </p:bg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8"/>
          <p:cNvSpPr txBox="1"/>
          <p:nvPr/>
        </p:nvSpPr>
        <p:spPr>
          <a:xfrm>
            <a:off x="822960" y="2103120"/>
            <a:ext cx="5166360" cy="2377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5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Questions</a:t>
            </a:r>
            <a:endParaRPr/>
          </a:p>
        </p:txBody>
      </p:sp>
      <p:sp>
        <p:nvSpPr>
          <p:cNvPr id="239" name="Google Shape;239;p28"/>
          <p:cNvSpPr txBox="1"/>
          <p:nvPr/>
        </p:nvSpPr>
        <p:spPr>
          <a:xfrm>
            <a:off x="822960" y="4023360"/>
            <a:ext cx="516636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000">
                <a:solidFill>
                  <a:srgbClr val="C7D3E8"/>
                </a:solidFill>
                <a:latin typeface="Archivo"/>
                <a:ea typeface="Archivo"/>
                <a:cs typeface="Archivo"/>
                <a:sym typeface="Archivo"/>
              </a:rPr>
              <a:t>I am here all day. Come and find me.</a:t>
            </a:r>
            <a:endParaRPr/>
          </a:p>
        </p:txBody>
      </p:sp>
      <p:sp>
        <p:nvSpPr>
          <p:cNvPr id="240" name="Google Shape;240;p28"/>
          <p:cNvSpPr txBox="1"/>
          <p:nvPr/>
        </p:nvSpPr>
        <p:spPr>
          <a:xfrm>
            <a:off x="6446520" y="1828800"/>
            <a:ext cx="516636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>
                <a:solidFill>
                  <a:srgbClr val="7FA3D8"/>
                </a:solidFill>
                <a:latin typeface="IBM Plex Mono"/>
                <a:ea typeface="IBM Plex Mono"/>
                <a:cs typeface="IBM Plex Mono"/>
                <a:sym typeface="IBM Plex Mono"/>
              </a:rPr>
              <a:t>BEST WAY TO GET HELP</a:t>
            </a:r>
            <a:endParaRPr/>
          </a:p>
        </p:txBody>
      </p:sp>
      <p:sp>
        <p:nvSpPr>
          <p:cNvPr id="241" name="Google Shape;241;p28"/>
          <p:cNvSpPr txBox="1"/>
          <p:nvPr/>
        </p:nvSpPr>
        <p:spPr>
          <a:xfrm>
            <a:off x="6446520" y="2331720"/>
            <a:ext cx="5166360" cy="4206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38BDF8"/>
                </a:solidFill>
                <a:latin typeface="IBM Plex Mono"/>
                <a:ea typeface="IBM Plex Mono"/>
                <a:cs typeface="IBM Plex Mono"/>
                <a:sym typeface="IBM Plex Mono"/>
              </a:rPr>
              <a:t>-   </a:t>
            </a:r>
            <a:r>
              <a:rPr b="1" lang="en-US" sz="19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Show me the actual error, not a description of it</a:t>
            </a:r>
            <a:endParaRPr/>
          </a:p>
          <a:p>
            <a:pPr indent="0" lvl="0" marL="0" marR="0" rtl="0" algn="l">
              <a:spcBef>
                <a:spcPts val="130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38BDF8"/>
                </a:solidFill>
                <a:latin typeface="IBM Plex Mono"/>
                <a:ea typeface="IBM Plex Mono"/>
                <a:cs typeface="IBM Plex Mono"/>
                <a:sym typeface="IBM Plex Mono"/>
              </a:rPr>
              <a:t>-   </a:t>
            </a:r>
            <a:r>
              <a:rPr b="1" lang="en-US" sz="19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Run: python3 c8lab.py check</a:t>
            </a:r>
            <a:endParaRPr/>
          </a:p>
          <a:p>
            <a:pPr indent="0" lvl="0" marL="0" marR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0" lang="en-US" sz="1700">
                <a:solidFill>
                  <a:srgbClr val="C7D3E8"/>
                </a:solidFill>
                <a:latin typeface="Archivo"/>
                <a:ea typeface="Archivo"/>
                <a:cs typeface="Archivo"/>
                <a:sym typeface="Archivo"/>
              </a:rPr>
              <a:t>     it tells us which layer broke</a:t>
            </a:r>
            <a:endParaRPr/>
          </a:p>
          <a:p>
            <a:pPr indent="0" lvl="0" marL="0" marR="0" rtl="0" algn="l">
              <a:spcBef>
                <a:spcPts val="130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38BDF8"/>
                </a:solidFill>
                <a:latin typeface="IBM Plex Mono"/>
                <a:ea typeface="IBM Plex Mono"/>
                <a:cs typeface="IBM Plex Mono"/>
                <a:sym typeface="IBM Plex Mono"/>
              </a:rPr>
              <a:t>-   </a:t>
            </a:r>
            <a:r>
              <a:rPr b="1" lang="en-US" sz="19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rPr>
              <a:t>Ask early</a:t>
            </a:r>
            <a:endParaRPr/>
          </a:p>
          <a:p>
            <a:pPr indent="0" lvl="0" marL="0" marR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0" lang="en-US" sz="1700">
                <a:solidFill>
                  <a:srgbClr val="C7D3E8"/>
                </a:solidFill>
                <a:latin typeface="Archivo"/>
                <a:ea typeface="Archivo"/>
                <a:cs typeface="Archivo"/>
                <a:sym typeface="Archivo"/>
              </a:rPr>
              <a:t>     a wrong plan at 2pm is cheap, at 7pm it is not</a:t>
            </a:r>
            <a:endParaRPr/>
          </a:p>
        </p:txBody>
      </p:sp>
      <p:sp>
        <p:nvSpPr>
          <p:cNvPr id="242" name="Google Shape;242;p28"/>
          <p:cNvSpPr txBox="1"/>
          <p:nvPr/>
        </p:nvSpPr>
        <p:spPr>
          <a:xfrm>
            <a:off x="9997135" y="457200"/>
            <a:ext cx="15544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FFFFFF"/>
                </a:solidFill>
                <a:latin typeface="IBM Plex Mono"/>
                <a:ea typeface="IBM Plex Mono"/>
                <a:cs typeface="IBM Plex Mono"/>
                <a:sym typeface="IBM Plex Mono"/>
              </a:rPr>
              <a:t>CANTOR8</a:t>
            </a:r>
            <a:endParaRPr/>
          </a:p>
        </p:txBody>
      </p:sp>
      <p:sp>
        <p:nvSpPr>
          <p:cNvPr id="243" name="Google Shape;243;p28"/>
          <p:cNvSpPr txBox="1"/>
          <p:nvPr/>
        </p:nvSpPr>
        <p:spPr>
          <a:xfrm>
            <a:off x="9997135" y="6126480"/>
            <a:ext cx="15544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200">
                <a:solidFill>
                  <a:srgbClr val="7FA3D8"/>
                </a:solidFill>
                <a:latin typeface="IBM Plex Mono"/>
                <a:ea typeface="IBM Plex Mono"/>
                <a:cs typeface="IBM Plex Mono"/>
                <a:sym typeface="IBM Plex Mono"/>
              </a:rPr>
              <a:t>16 / 16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